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tags/tag4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4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57" r:id="rId2"/>
    <p:sldId id="344" r:id="rId3"/>
    <p:sldId id="359" r:id="rId4"/>
    <p:sldId id="362" r:id="rId5"/>
    <p:sldId id="363" r:id="rId6"/>
    <p:sldId id="1063" r:id="rId7"/>
    <p:sldId id="364" r:id="rId8"/>
    <p:sldId id="1062" r:id="rId9"/>
    <p:sldId id="1049" r:id="rId10"/>
    <p:sldId id="303" r:id="rId11"/>
    <p:sldId id="1050" r:id="rId12"/>
    <p:sldId id="1051" r:id="rId13"/>
    <p:sldId id="1052" r:id="rId14"/>
    <p:sldId id="1053" r:id="rId15"/>
    <p:sldId id="382" r:id="rId16"/>
    <p:sldId id="376" r:id="rId17"/>
    <p:sldId id="369" r:id="rId18"/>
    <p:sldId id="370" r:id="rId19"/>
    <p:sldId id="371" r:id="rId20"/>
    <p:sldId id="1055" r:id="rId21"/>
    <p:sldId id="1058" r:id="rId22"/>
    <p:sldId id="1059" r:id="rId23"/>
    <p:sldId id="1056" r:id="rId24"/>
    <p:sldId id="1061" r:id="rId25"/>
    <p:sldId id="374" r:id="rId26"/>
    <p:sldId id="372" r:id="rId27"/>
    <p:sldId id="373" r:id="rId28"/>
    <p:sldId id="295" r:id="rId29"/>
    <p:sldId id="377" r:id="rId30"/>
    <p:sldId id="1060" r:id="rId31"/>
    <p:sldId id="378" r:id="rId32"/>
    <p:sldId id="339" r:id="rId33"/>
  </p:sldIdLst>
  <p:sldSz cx="9144000" cy="6858000" type="screen4x3"/>
  <p:notesSz cx="6735763" cy="98663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FF88B3-3CB8-4C8C-8077-4523B878F11E}">
          <p14:sldIdLst>
            <p14:sldId id="257"/>
            <p14:sldId id="344"/>
            <p14:sldId id="359"/>
            <p14:sldId id="362"/>
            <p14:sldId id="363"/>
            <p14:sldId id="1063"/>
            <p14:sldId id="364"/>
            <p14:sldId id="1062"/>
            <p14:sldId id="1049"/>
          </p14:sldIdLst>
        </p14:section>
        <p14:section name="ER图建模步骤" id="{0333D3DF-2CC1-457E-AF70-4D55D64328E2}">
          <p14:sldIdLst>
            <p14:sldId id="303"/>
            <p14:sldId id="1050"/>
            <p14:sldId id="1051"/>
            <p14:sldId id="1052"/>
            <p14:sldId id="1053"/>
            <p14:sldId id="382"/>
            <p14:sldId id="376"/>
            <p14:sldId id="369"/>
            <p14:sldId id="370"/>
            <p14:sldId id="371"/>
            <p14:sldId id="1055"/>
            <p14:sldId id="1058"/>
            <p14:sldId id="1059"/>
            <p14:sldId id="1056"/>
            <p14:sldId id="1061"/>
            <p14:sldId id="374"/>
            <p14:sldId id="372"/>
            <p14:sldId id="373"/>
            <p14:sldId id="295"/>
            <p14:sldId id="377"/>
            <p14:sldId id="1060"/>
            <p14:sldId id="37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A2D"/>
    <a:srgbClr val="117BA1"/>
    <a:srgbClr val="971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75" autoAdjust="0"/>
  </p:normalViewPr>
  <p:slideViewPr>
    <p:cSldViewPr>
      <p:cViewPr varScale="1">
        <p:scale>
          <a:sx n="95" d="100"/>
          <a:sy n="95" d="100"/>
        </p:scale>
        <p:origin x="2064" y="84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FA393-CEA8-4029-A9DD-1E588FC8B6E1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421A8-BA91-4B33-AC2A-BEB337D14B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97673-2820-466D-A055-E2D984B75692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41AA6-9293-4241-B812-44510779AC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124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分析实体之间的联系是重点，确定联系的基数（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80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以下都是用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作为数据库设计工具进行举例。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773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3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分析实体之间的联系是重点，确定联系的基数（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051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67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74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34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联系的基数（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），完全参与还是部分参与联系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17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60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41AA6-9293-4241-B812-44510779AC8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697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5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67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91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73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232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37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改成班级</a:t>
            </a:r>
            <a:r>
              <a:rPr lang="en-US" altLang="zh-CN" dirty="0"/>
              <a:t>-</a:t>
            </a:r>
            <a:r>
              <a:rPr lang="zh-CN" altLang="en-US"/>
              <a:t>老师，但是还有个班主任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14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若课堂没签到会扣分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071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1AA6-9293-4241-B812-44510779AC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55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4066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1AA6-9293-4241-B812-44510779AC8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480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1AA6-9293-4241-B812-44510779AC8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84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751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28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98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33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53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9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89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FFAF2-94E2-49B2-9F7E-1EF1DB439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F14F63-EDFC-4229-B214-7526A4790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AC6966-3F34-4961-A2B5-2F6F698C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210BC0-51E3-4233-B2FE-7B344620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6C1C3-57D7-4C4F-8B06-73685FC0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09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65A92-6E2B-4B42-8382-5DBAAAF3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5D0F57-EC65-4A8D-9E31-17B58A2A9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E41A56-3C29-4532-8915-5A8F53B9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3BF7D1-F05F-4F46-9B7A-DDD62A86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EC440-B840-440F-BBA6-3C664130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20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426717-941B-4A89-A92D-CFAED83D8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D848A9-8D07-409D-B625-9237D0531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AEC65C-6B9B-417B-887E-9651281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884C1-7A76-49CE-B256-A2B3A1FF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02FFD4-4212-4113-8596-51D0478C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17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3356C-AE85-472F-8D8A-01CE7AF4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DC285E-A09E-44AB-B89C-C6FB5A571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13EDC3-F07B-43AD-B113-92C0C259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FAA330-ACEF-4C17-A974-B3CDB07F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F99B1-1295-4F1F-A695-EBBDD312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60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6B5A7-D360-4816-ABAA-1829BD11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9FD3CC-2A72-46C1-9D14-82202B58A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32CE2-3A11-4042-8AF8-0C1391CB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0FA78C-FA34-4DFA-8DD3-2F96DBEF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0BC167-C9C6-4668-ADDA-3F71146D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624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BA58C-6E75-452C-A977-5DDA937A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D36E6D-376D-411D-A723-2FDB13DD4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6276D9-9E85-450B-B4E5-6D595C8BD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91B7AF-C9E0-4C46-A171-1C1DB32D2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0F1542-16FB-46B9-A4FC-0608DB51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CABA82-C3A8-468E-B936-00BD9B4D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02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321C2-055B-4EAE-A7B5-163237CD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D85DA4-225E-4B25-9ABA-94D4978E2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B8E93F-738C-42EB-AB1C-A29CDBD34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AADDA1-2690-4E9A-9F74-3A4CAAD69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D1BC54-C91A-417E-8A93-9FBFFF84A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706C1E-5356-4336-BAA5-CDFE513D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DB4939-BE53-49C6-BB97-A638D320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3F4CA0-A343-424F-A66B-F7423FDE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0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C633A-0CDB-402A-8D02-D6F4DEF7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CDB246-2BCE-48ED-8C26-F07850D2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EA5CDE-7E25-419D-93BD-AA0221BE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023263-3E23-4387-9497-6DD43B3A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46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476EF2-3952-45B3-B36D-77BA75C8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E2BE80-861F-423D-B9F1-0C38984F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B4DBD6-9BB1-41DA-BBDB-E3D92DC1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614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58558-6A12-42C6-8555-B46C1DB0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9F282-05D1-4BB3-A5DB-F940F827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675A8E-8B04-48AB-B086-042C68C93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0B5EF6-D076-4310-B1ED-C0D5F3D2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E1F11D-C194-4C52-BAF4-08FCA071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EF045D-E177-4B1F-A7C2-ED724E3A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6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2748E-47D6-4F28-8921-FB3E29A5C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83710C-7D46-47A9-BF22-C39AE1C18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BF5B6E-0EA2-4D7E-B21A-ED93761C6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EDD379-D0FF-41E0-9A28-5403B75F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B8A342-25C3-4B94-85CF-A4B2E0A8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281B5-11A5-4102-9FC8-FF3B5396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88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F3502B-FE61-4311-BF5E-A9F51C0E1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21F4F-FDB5-4685-820A-C1773568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770733-1BB8-4A1D-B0D6-3C229D7B3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BF324-3952-4600-8BBD-5CCB2F53C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EC341B-C5F9-4BE8-8B9D-1A103DC4A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0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microsoft.com/office/2007/relationships/media" Target="../media/media1.m4a"/><Relationship Id="rId3" Type="http://schemas.openxmlformats.org/officeDocument/2006/relationships/tags" Target="../tags/tag3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.png"/><Relationship Id="rId10" Type="http://schemas.openxmlformats.org/officeDocument/2006/relationships/tags" Target="../tags/tag10.xml"/><Relationship Id="rId19" Type="http://schemas.openxmlformats.org/officeDocument/2006/relationships/audio" Target="../media/media1.m4a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baike.baidu.com/item/Sybase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5.jp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audio" Target="../media/media10.m4a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42.xml"/><Relationship Id="rId6" Type="http://schemas.openxmlformats.org/officeDocument/2006/relationships/image" Target="../media/image3.png"/><Relationship Id="rId11" Type="http://schemas.openxmlformats.org/officeDocument/2006/relationships/image" Target="../media/image5.jp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1.m4a"/><Relationship Id="rId7" Type="http://schemas.openxmlformats.org/officeDocument/2006/relationships/image" Target="../media/image16.png"/><Relationship Id="rId2" Type="http://schemas.microsoft.com/office/2007/relationships/media" Target="../media/media11.m4a"/><Relationship Id="rId1" Type="http://schemas.openxmlformats.org/officeDocument/2006/relationships/tags" Target="../tags/tag4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12.m4a"/><Relationship Id="rId7" Type="http://schemas.openxmlformats.org/officeDocument/2006/relationships/image" Target="../media/image18.png"/><Relationship Id="rId2" Type="http://schemas.microsoft.com/office/2007/relationships/media" Target="../media/media12.m4a"/><Relationship Id="rId1" Type="http://schemas.openxmlformats.org/officeDocument/2006/relationships/tags" Target="../tags/tag44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14.m4a"/><Relationship Id="rId7" Type="http://schemas.openxmlformats.org/officeDocument/2006/relationships/image" Target="../media/image22.png"/><Relationship Id="rId2" Type="http://schemas.microsoft.com/office/2007/relationships/media" Target="../media/media14.m4a"/><Relationship Id="rId1" Type="http://schemas.openxmlformats.org/officeDocument/2006/relationships/tags" Target="../tags/tag4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5.m4a"/><Relationship Id="rId7" Type="http://schemas.openxmlformats.org/officeDocument/2006/relationships/image" Target="../media/image3.png"/><Relationship Id="rId2" Type="http://schemas.microsoft.com/office/2007/relationships/media" Target="../media/media15.m4a"/><Relationship Id="rId1" Type="http://schemas.openxmlformats.org/officeDocument/2006/relationships/tags" Target="../tags/tag46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17.m4a"/><Relationship Id="rId7" Type="http://schemas.openxmlformats.org/officeDocument/2006/relationships/image" Target="../media/image26.png"/><Relationship Id="rId2" Type="http://schemas.microsoft.com/office/2007/relationships/media" Target="../media/media17.m4a"/><Relationship Id="rId1" Type="http://schemas.openxmlformats.org/officeDocument/2006/relationships/tags" Target="../tags/tag47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mailto:hit_database_cs3@163.com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mailto:hit_database_cs2@163.com" TargetMode="Externa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hyperlink" Target="mailto:hit_database_cs@163.com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notesSlide" Target="../notesSlides/notesSlide9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淘宝网chenying0907出品 3"/>
          <p:cNvSpPr/>
          <p:nvPr>
            <p:custDataLst>
              <p:tags r:id="rId1"/>
            </p:custDataLst>
          </p:nvPr>
        </p:nvSpPr>
        <p:spPr>
          <a:xfrm>
            <a:off x="10516" y="2024128"/>
            <a:ext cx="233314" cy="19089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PA_淘宝网chenying0907出品 4"/>
          <p:cNvSpPr/>
          <p:nvPr>
            <p:custDataLst>
              <p:tags r:id="rId2"/>
            </p:custDataLst>
          </p:nvPr>
        </p:nvSpPr>
        <p:spPr>
          <a:xfrm>
            <a:off x="5802109" y="2024128"/>
            <a:ext cx="233314" cy="19089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PA_淘宝网chenying0907出品 7"/>
          <p:cNvSpPr/>
          <p:nvPr>
            <p:custDataLst>
              <p:tags r:id="rId3"/>
            </p:custDataLst>
          </p:nvPr>
        </p:nvSpPr>
        <p:spPr>
          <a:xfrm>
            <a:off x="6057222" y="2433914"/>
            <a:ext cx="289874" cy="1485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" name="PA_直接连接符 9"/>
          <p:cNvCxnSpPr/>
          <p:nvPr>
            <p:custDataLst>
              <p:tags r:id="rId4"/>
            </p:custDataLst>
          </p:nvPr>
        </p:nvCxnSpPr>
        <p:spPr>
          <a:xfrm>
            <a:off x="6035423" y="3933056"/>
            <a:ext cx="3119093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淘宝网chenying0907出品 10"/>
          <p:cNvSpPr/>
          <p:nvPr>
            <p:custDataLst>
              <p:tags r:id="rId5"/>
            </p:custDataLst>
          </p:nvPr>
        </p:nvSpPr>
        <p:spPr>
          <a:xfrm>
            <a:off x="6361234" y="2487914"/>
            <a:ext cx="289874" cy="1431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PA_淘宝网chenying0907出品 11"/>
          <p:cNvSpPr/>
          <p:nvPr>
            <p:custDataLst>
              <p:tags r:id="rId6"/>
            </p:custDataLst>
          </p:nvPr>
        </p:nvSpPr>
        <p:spPr>
          <a:xfrm>
            <a:off x="6671253" y="2487914"/>
            <a:ext cx="289874" cy="1431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PA_淘宝网chenying0907出品 12"/>
          <p:cNvSpPr/>
          <p:nvPr>
            <p:custDataLst>
              <p:tags r:id="rId7"/>
            </p:custDataLst>
          </p:nvPr>
        </p:nvSpPr>
        <p:spPr>
          <a:xfrm>
            <a:off x="6975816" y="2514914"/>
            <a:ext cx="289874" cy="1404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PA_淘宝网chenying0907出品 13"/>
          <p:cNvSpPr/>
          <p:nvPr>
            <p:custDataLst>
              <p:tags r:id="rId8"/>
            </p:custDataLst>
          </p:nvPr>
        </p:nvSpPr>
        <p:spPr>
          <a:xfrm>
            <a:off x="7295068" y="2541914"/>
            <a:ext cx="289874" cy="1377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PA_淘宝网chenying0907出品 14"/>
          <p:cNvSpPr/>
          <p:nvPr>
            <p:custDataLst>
              <p:tags r:id="rId9"/>
            </p:custDataLst>
          </p:nvPr>
        </p:nvSpPr>
        <p:spPr>
          <a:xfrm>
            <a:off x="7612013" y="2568914"/>
            <a:ext cx="289874" cy="1350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PA_淘宝网chenying0907出品 15"/>
          <p:cNvSpPr/>
          <p:nvPr>
            <p:custDataLst>
              <p:tags r:id="rId10"/>
            </p:custDataLst>
          </p:nvPr>
        </p:nvSpPr>
        <p:spPr>
          <a:xfrm rot="20959521">
            <a:off x="8019410" y="2607281"/>
            <a:ext cx="289874" cy="1296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PA_淘宝网chenying0907出品 16"/>
          <p:cNvSpPr/>
          <p:nvPr>
            <p:custDataLst>
              <p:tags r:id="rId11"/>
            </p:custDataLst>
          </p:nvPr>
        </p:nvSpPr>
        <p:spPr>
          <a:xfrm rot="19779136">
            <a:off x="8529828" y="2638478"/>
            <a:ext cx="289874" cy="1296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8" name="PA_直接连接符 17"/>
          <p:cNvCxnSpPr/>
          <p:nvPr>
            <p:custDataLst>
              <p:tags r:id="rId12"/>
            </p:custDataLst>
          </p:nvPr>
        </p:nvCxnSpPr>
        <p:spPr>
          <a:xfrm>
            <a:off x="243830" y="3933056"/>
            <a:ext cx="555827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A_直接连接符 19"/>
          <p:cNvCxnSpPr/>
          <p:nvPr>
            <p:custDataLst>
              <p:tags r:id="rId13"/>
            </p:custDataLst>
          </p:nvPr>
        </p:nvCxnSpPr>
        <p:spPr>
          <a:xfrm>
            <a:off x="243830" y="2038268"/>
            <a:ext cx="555827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/>
          <p:cNvCxnSpPr/>
          <p:nvPr>
            <p:custDataLst>
              <p:tags r:id="rId14"/>
            </p:custDataLst>
          </p:nvPr>
        </p:nvCxnSpPr>
        <p:spPr>
          <a:xfrm>
            <a:off x="243829" y="3382766"/>
            <a:ext cx="555827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_淘宝网chenying0907出品 21"/>
          <p:cNvSpPr txBox="1"/>
          <p:nvPr>
            <p:custDataLst>
              <p:tags r:id="rId15"/>
            </p:custDataLst>
          </p:nvPr>
        </p:nvSpPr>
        <p:spPr>
          <a:xfrm>
            <a:off x="383242" y="2351782"/>
            <a:ext cx="5149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实验三 小型管理信息系统的设计与实现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10187E-BA0C-48AE-A68E-68AE7CED84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29955" y="4368"/>
            <a:ext cx="3764756" cy="957263"/>
          </a:xfrm>
          <a:prstGeom prst="rect">
            <a:avLst/>
          </a:prstGeom>
        </p:spPr>
      </p:pic>
      <p:sp>
        <p:nvSpPr>
          <p:cNvPr id="19" name="PA_淘宝网chenying0907出品 23">
            <a:extLst>
              <a:ext uri="{FF2B5EF4-FFF2-40B4-BE49-F238E27FC236}">
                <a16:creationId xmlns:a16="http://schemas.microsoft.com/office/drawing/2014/main" id="{F7E73465-DFD9-4DAB-B932-CCBC0D9656FE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487971" y="3544130"/>
            <a:ext cx="1191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春</a:t>
            </a:r>
          </a:p>
        </p:txBody>
      </p:sp>
      <p:sp>
        <p:nvSpPr>
          <p:cNvPr id="23" name="PA_淘宝网chenying0907出品 23">
            <a:extLst>
              <a:ext uri="{FF2B5EF4-FFF2-40B4-BE49-F238E27FC236}">
                <a16:creationId xmlns:a16="http://schemas.microsoft.com/office/drawing/2014/main" id="{D80A8815-27D7-4934-AAB5-5523200FD77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613008" y="3503883"/>
            <a:ext cx="1191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房敏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CC73D293-934B-4095-90A1-281967F3D44F}"/>
              </a:ext>
            </a:extLst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47"/>
    </mc:Choice>
    <mc:Fallback xmlns="">
      <p:transition spd="slow" advTm="20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二、运用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图建模步骤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1108902" y="1772816"/>
            <a:ext cx="7410442" cy="373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j-lt"/>
              </a:rPr>
              <a:t>理解需求，确定实体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j-lt"/>
              </a:rPr>
              <a:t>细化每个实体的属性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j-lt"/>
              </a:rPr>
              <a:t>确定每个实体的关键字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D54A2D"/>
                </a:solidFill>
                <a:latin typeface="+mj-lt"/>
              </a:rPr>
              <a:t>分析实体之间的联系</a:t>
            </a:r>
            <a:endParaRPr lang="en-US" altLang="zh-CN" sz="2000" dirty="0">
              <a:solidFill>
                <a:srgbClr val="D54A2D"/>
              </a:solidFill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j-lt"/>
              </a:rPr>
              <a:t>确定联系的基数</a:t>
            </a:r>
            <a:endParaRPr lang="en-US" altLang="zh-CN" sz="2000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j-lt"/>
              </a:rPr>
              <a:t>完全参与联系</a:t>
            </a:r>
            <a:r>
              <a:rPr lang="en-US" altLang="zh-CN" sz="2000" dirty="0">
                <a:latin typeface="+mj-lt"/>
              </a:rPr>
              <a:t>/</a:t>
            </a:r>
            <a:r>
              <a:rPr lang="zh-CN" altLang="en-US" sz="2000" dirty="0">
                <a:latin typeface="+mj-lt"/>
              </a:rPr>
              <a:t>部分参与联系</a:t>
            </a:r>
            <a:endParaRPr lang="en-US" altLang="zh-CN" sz="2000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j-lt"/>
              </a:rPr>
              <a:t>区分联系的角色</a:t>
            </a:r>
            <a:endParaRPr lang="en-US" altLang="zh-CN" sz="2000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614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二、运用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图建模步骤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1108902" y="1772816"/>
            <a:ext cx="7410442" cy="3400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j-lt"/>
              </a:rPr>
              <a:t>理解需求，确定实体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举例：图书借阅管理信息系统</a:t>
            </a:r>
            <a:endParaRPr lang="en-US" altLang="zh-CN" sz="2000" dirty="0">
              <a:latin typeface="+mj-lt"/>
            </a:endParaRPr>
          </a:p>
          <a:p>
            <a:pPr lvl="0"/>
            <a:r>
              <a:rPr lang="zh-CN" altLang="en-US" dirty="0"/>
              <a:t>需求：</a:t>
            </a:r>
            <a:endParaRPr lang="en-US" altLang="zh-CN" dirty="0"/>
          </a:p>
          <a:p>
            <a:pPr marL="457200" lvl="0" indent="-457200">
              <a:buFont typeface="+mj-lt"/>
              <a:buAutoNum type="arabicPeriod"/>
            </a:pPr>
            <a:r>
              <a:rPr lang="zh-CN" altLang="en-US" sz="2000" dirty="0">
                <a:latin typeface="+mj-lt"/>
              </a:rPr>
              <a:t>用户注册；</a:t>
            </a:r>
            <a:endParaRPr lang="en-US" altLang="zh-CN" sz="2000" dirty="0">
              <a:latin typeface="+mj-lt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CN" altLang="en-US" sz="2000" dirty="0">
                <a:latin typeface="+mj-lt"/>
              </a:rPr>
              <a:t>用户查询图书；</a:t>
            </a:r>
            <a:endParaRPr lang="en-US" altLang="zh-CN" sz="2000" dirty="0">
              <a:latin typeface="+mj-lt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CN" altLang="en-US" sz="2000" dirty="0">
                <a:latin typeface="+mj-lt"/>
              </a:rPr>
              <a:t>用户借书；</a:t>
            </a:r>
            <a:endParaRPr lang="en-US" altLang="zh-CN" sz="2000" dirty="0">
              <a:latin typeface="+mj-lt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CN" altLang="en-US" sz="2000" dirty="0">
                <a:latin typeface="+mj-lt"/>
              </a:rPr>
              <a:t>用户还书。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2E5189-769B-4509-B269-432982138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644" y="2794085"/>
            <a:ext cx="3285714" cy="1647619"/>
          </a:xfrm>
          <a:prstGeom prst="rect">
            <a:avLst/>
          </a:prstGeom>
        </p:spPr>
      </p:pic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D29E878A-61DB-4A03-BF45-99AEA77B2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BAEA02-EF0F-47DC-AFFA-87B8B3C108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419683"/>
            <a:ext cx="1866674" cy="12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342"/>
    </mc:Choice>
    <mc:Fallback xmlns="">
      <p:transition spd="slow" advTm="147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二、运用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图建模步骤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1108902" y="1772816"/>
            <a:ext cx="7410442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j-lt"/>
              </a:rPr>
              <a:t>理解需求，确定实体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5B395F-1274-4F4E-BB5B-91CF18FD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03491"/>
            <a:ext cx="4176464" cy="53469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313691-1B9B-4AB5-9347-DDD7A6E57A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419683"/>
            <a:ext cx="1866674" cy="12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5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二、运用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图建模步骤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1108902" y="1772816"/>
            <a:ext cx="7410442" cy="18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细化每个实体的属性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/>
              <a:t>确定每个实体的关键字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F7048E-92EF-433B-AD8C-AFCBBD8AB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637255"/>
            <a:ext cx="4135336" cy="522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754B17-2165-4D1A-A6E6-D4357A9104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419683"/>
            <a:ext cx="1866674" cy="12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0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二、运用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图建模步骤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1108902" y="1772816"/>
            <a:ext cx="7410442" cy="23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D54A2D"/>
                </a:solidFill>
              </a:rPr>
              <a:t>分析实体之间的联系</a:t>
            </a:r>
            <a:endParaRPr lang="en-US" altLang="zh-CN" sz="2000" dirty="0">
              <a:solidFill>
                <a:srgbClr val="D54A2D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确定联系的基数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完全参与联系</a:t>
            </a:r>
            <a:r>
              <a:rPr lang="en-US" altLang="zh-CN" sz="2000" dirty="0"/>
              <a:t>/</a:t>
            </a:r>
            <a:r>
              <a:rPr lang="zh-CN" altLang="en-US" sz="2000" dirty="0"/>
              <a:t>部分参与联系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区分联系的角色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2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4"/>
    </mc:Choice>
    <mc:Fallback xmlns="">
      <p:transition spd="slow" advTm="3341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插播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数据库设计工具介绍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395536" y="1772816"/>
            <a:ext cx="8123808" cy="420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 err="1">
                <a:latin typeface="+mj-lt"/>
              </a:rPr>
              <a:t>PowerDesigner</a:t>
            </a:r>
            <a:r>
              <a:rPr lang="zh-CN" altLang="en-US" sz="2000" dirty="0">
                <a:latin typeface="+mj-lt"/>
              </a:rPr>
              <a:t>是</a:t>
            </a:r>
            <a:r>
              <a:rPr lang="en-US" altLang="zh-CN" sz="2000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Sybase</a:t>
            </a:r>
            <a:r>
              <a:rPr lang="zh-CN" altLang="en-US" sz="2000" dirty="0">
                <a:latin typeface="+mj-lt"/>
              </a:rPr>
              <a:t>的企业建模和设计解决方案，采用</a:t>
            </a:r>
            <a:r>
              <a:rPr lang="zh-CN" altLang="en-US" sz="2000" dirty="0">
                <a:solidFill>
                  <a:srgbClr val="C00000"/>
                </a:solidFill>
                <a:latin typeface="+mj-lt"/>
              </a:rPr>
              <a:t>模型驱动</a:t>
            </a:r>
            <a:r>
              <a:rPr lang="zh-CN" altLang="en-US" sz="2000" dirty="0">
                <a:latin typeface="+mj-lt"/>
              </a:rPr>
              <a:t>方法，将业务与</a:t>
            </a:r>
            <a:r>
              <a:rPr lang="en-US" altLang="zh-CN" sz="2000" dirty="0">
                <a:latin typeface="+mj-lt"/>
              </a:rPr>
              <a:t>IT</a:t>
            </a:r>
            <a:r>
              <a:rPr lang="zh-CN" altLang="en-US" sz="2000" dirty="0">
                <a:latin typeface="+mj-lt"/>
              </a:rPr>
              <a:t>结合起来，可帮助部署有效的企业体系架构，并为研发生命周期管理提供强大的分析与设计技术。建议使用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+mj-lt"/>
              </a:rPr>
              <a:t>Erwin</a:t>
            </a:r>
            <a:r>
              <a:rPr lang="zh-CN" altLang="en-US" sz="2000" dirty="0">
                <a:latin typeface="+mj-lt"/>
              </a:rPr>
              <a:t>，只有逻辑数据模型、物理数据模型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+mj-lt"/>
              </a:rPr>
              <a:t>OSA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 err="1">
                <a:latin typeface="+mj-lt"/>
              </a:rPr>
              <a:t>ERMaster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 err="1">
                <a:latin typeface="+mj-lt"/>
              </a:rPr>
              <a:t>PDMan</a:t>
            </a:r>
            <a:r>
              <a:rPr lang="zh-CN" altLang="en-US" sz="2000" dirty="0">
                <a:latin typeface="+mj-lt"/>
              </a:rPr>
              <a:t>等开源的数据库设计工具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j-lt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D449933-E75F-4FB6-BD3A-C870C5387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50"/>
    </mc:Choice>
    <mc:Fallback xmlns="">
      <p:transition spd="slow" advTm="5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395536" y="1772816"/>
            <a:ext cx="806489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9EA549-D624-4EAF-B5ED-70F516688725}"/>
              </a:ext>
            </a:extLst>
          </p:cNvPr>
          <p:cNvSpPr txBox="1"/>
          <p:nvPr/>
        </p:nvSpPr>
        <p:spPr>
          <a:xfrm>
            <a:off x="395536" y="1772816"/>
            <a:ext cx="861753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err="1">
                <a:latin typeface="+mj-lt"/>
              </a:rPr>
              <a:t>PowerDesigner</a:t>
            </a:r>
            <a:r>
              <a:rPr lang="en-US" altLang="zh-CN" dirty="0">
                <a:latin typeface="+mj-lt"/>
              </a:rPr>
              <a:t> 16 </a:t>
            </a:r>
            <a:r>
              <a:rPr lang="zh-CN" altLang="zh-CN" dirty="0">
                <a:latin typeface="+mj-lt"/>
              </a:rPr>
              <a:t>中，模型选项</a:t>
            </a:r>
            <a:r>
              <a:rPr lang="en-US" altLang="zh-CN" dirty="0">
                <a:latin typeface="+mj-lt"/>
              </a:rPr>
              <a:t>Notation</a:t>
            </a:r>
            <a:r>
              <a:rPr lang="zh-CN" altLang="zh-CN" dirty="0">
                <a:latin typeface="+mj-lt"/>
              </a:rPr>
              <a:t>的设置不同，对象显示样式不同。</a:t>
            </a:r>
            <a:endParaRPr lang="en-US" altLang="zh-CN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j-lt"/>
              </a:rPr>
              <a:t>本次实验</a:t>
            </a:r>
            <a:r>
              <a:rPr lang="zh-CN" altLang="zh-CN" dirty="0">
                <a:latin typeface="+mj-lt"/>
              </a:rPr>
              <a:t>使用</a:t>
            </a:r>
            <a:r>
              <a:rPr lang="en-US" altLang="zh-CN" dirty="0">
                <a:latin typeface="+mj-lt"/>
              </a:rPr>
              <a:t>ER</a:t>
            </a:r>
            <a:r>
              <a:rPr lang="zh-CN" altLang="zh-CN" dirty="0">
                <a:latin typeface="+mj-lt"/>
              </a:rPr>
              <a:t>图作为概念模型图，</a:t>
            </a:r>
            <a:r>
              <a:rPr lang="zh-CN" altLang="en-US" dirty="0">
                <a:latin typeface="+mj-lt"/>
              </a:rPr>
              <a:t>建议选择</a:t>
            </a:r>
            <a:r>
              <a:rPr lang="en-US" altLang="zh-CN" b="1" dirty="0">
                <a:latin typeface="+mj-lt"/>
              </a:rPr>
              <a:t>E/</a:t>
            </a:r>
            <a:r>
              <a:rPr lang="en-US" altLang="zh-CN" b="1" dirty="0" err="1">
                <a:latin typeface="+mj-lt"/>
              </a:rPr>
              <a:t>R+Merise</a:t>
            </a:r>
            <a:endParaRPr lang="en-US" altLang="zh-CN" sz="2000" b="1" dirty="0">
              <a:latin typeface="+mj-lt"/>
            </a:endParaRP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B3E3759F-9236-43EB-86DD-B7F40C8A6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777" y="3140968"/>
            <a:ext cx="4824536" cy="361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3B0A641-C548-4041-BCDE-4E5CB51CBA53}"/>
              </a:ext>
            </a:extLst>
          </p:cNvPr>
          <p:cNvSpPr txBox="1"/>
          <p:nvPr/>
        </p:nvSpPr>
        <p:spPr>
          <a:xfrm>
            <a:off x="410811" y="3649239"/>
            <a:ext cx="3672408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E/</a:t>
            </a:r>
            <a:r>
              <a:rPr lang="en-US" altLang="zh-CN" b="1" dirty="0" err="1"/>
              <a:t>R+Merise</a:t>
            </a:r>
            <a:r>
              <a:rPr lang="zh-CN" altLang="en-US" dirty="0"/>
              <a:t>是</a:t>
            </a:r>
            <a:r>
              <a:rPr lang="zh-CN" altLang="zh-CN" dirty="0">
                <a:latin typeface="+mj-lt"/>
              </a:rPr>
              <a:t>在</a:t>
            </a:r>
            <a:r>
              <a:rPr lang="en-US" altLang="zh-CN" dirty="0">
                <a:latin typeface="+mj-lt"/>
              </a:rPr>
              <a:t>ER</a:t>
            </a:r>
            <a:r>
              <a:rPr lang="zh-CN" altLang="zh-CN" dirty="0">
                <a:latin typeface="+mj-lt"/>
              </a:rPr>
              <a:t>模型的基础上</a:t>
            </a:r>
            <a:r>
              <a:rPr lang="zh-CN" altLang="en-US" dirty="0">
                <a:latin typeface="+mj-lt"/>
              </a:rPr>
              <a:t>加入</a:t>
            </a:r>
            <a:r>
              <a:rPr lang="en-US" altLang="zh-CN" dirty="0" err="1">
                <a:latin typeface="+mj-lt"/>
              </a:rPr>
              <a:t>Merise</a:t>
            </a:r>
            <a:r>
              <a:rPr lang="zh-CN" altLang="zh-CN" dirty="0">
                <a:latin typeface="+mj-lt"/>
              </a:rPr>
              <a:t>建模理论，在概念模型中</a:t>
            </a:r>
            <a:r>
              <a:rPr lang="zh-CN" altLang="en-US" dirty="0">
                <a:latin typeface="+mj-lt"/>
              </a:rPr>
              <a:t>加入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Association</a:t>
            </a:r>
            <a:r>
              <a:rPr lang="zh-CN" altLang="zh-CN" dirty="0">
                <a:solidFill>
                  <a:srgbClr val="0070C0"/>
                </a:solidFill>
                <a:latin typeface="+mj-lt"/>
              </a:rPr>
              <a:t>和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Association Link</a:t>
            </a:r>
            <a:r>
              <a:rPr lang="zh-CN" altLang="zh-CN" dirty="0">
                <a:latin typeface="+mj-lt"/>
              </a:rPr>
              <a:t>。</a:t>
            </a:r>
          </a:p>
        </p:txBody>
      </p:sp>
      <p:sp>
        <p:nvSpPr>
          <p:cNvPr id="13" name="淘宝网chenying0907出品 4">
            <a:extLst>
              <a:ext uri="{FF2B5EF4-FFF2-40B4-BE49-F238E27FC236}">
                <a16:creationId xmlns:a16="http://schemas.microsoft.com/office/drawing/2014/main" id="{C0FA4444-AE3E-4929-BF52-AD81F77CC367}"/>
              </a:ext>
            </a:extLst>
          </p:cNvPr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插播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数据库设计工具介绍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BA1711D4-CDC7-4D62-B2E8-694853193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3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89"/>
    </mc:Choice>
    <mc:Fallback xmlns="">
      <p:transition spd="slow" advTm="27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二、运用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图建模步骤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395536" y="1772816"/>
            <a:ext cx="806489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9EA549-D624-4EAF-B5ED-70F516688725}"/>
              </a:ext>
            </a:extLst>
          </p:cNvPr>
          <p:cNvSpPr txBox="1"/>
          <p:nvPr/>
        </p:nvSpPr>
        <p:spPr>
          <a:xfrm>
            <a:off x="395536" y="1772816"/>
            <a:ext cx="8064896" cy="234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j-lt"/>
              </a:rPr>
              <a:t>联系（</a:t>
            </a:r>
            <a:r>
              <a:rPr lang="en-US" altLang="zh-CN" sz="2000" dirty="0">
                <a:latin typeface="+mj-lt"/>
              </a:rPr>
              <a:t>Relationship</a:t>
            </a:r>
            <a:r>
              <a:rPr lang="zh-CN" altLang="en-US" sz="2000" dirty="0">
                <a:latin typeface="+mj-lt"/>
              </a:rPr>
              <a:t>）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描述本身</a:t>
            </a:r>
            <a:r>
              <a:rPr lang="zh-CN" altLang="en-US" sz="2000" dirty="0">
                <a:solidFill>
                  <a:srgbClr val="C00000"/>
                </a:solidFill>
                <a:latin typeface="+mj-lt"/>
              </a:rPr>
              <a:t>没有属性</a:t>
            </a:r>
            <a:r>
              <a:rPr lang="zh-CN" altLang="en-US" sz="2000" dirty="0">
                <a:latin typeface="+mj-lt"/>
              </a:rPr>
              <a:t>的关系。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j-lt"/>
              </a:rPr>
              <a:t>关联及关联链接（</a:t>
            </a:r>
            <a:r>
              <a:rPr lang="en-US" altLang="zh-CN" sz="2000" dirty="0">
                <a:latin typeface="+mj-lt"/>
              </a:rPr>
              <a:t>Association and Association Link</a:t>
            </a:r>
            <a:r>
              <a:rPr lang="zh-CN" altLang="en-US" sz="2000" dirty="0">
                <a:latin typeface="+mj-lt"/>
              </a:rPr>
              <a:t>）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描述</a:t>
            </a:r>
            <a:r>
              <a:rPr lang="zh-CN" altLang="zh-CN" sz="2000" dirty="0">
                <a:latin typeface="宋体" panose="02010600030101010101" pitchFamily="2" charset="-122"/>
              </a:rPr>
              <a:t>本身</a:t>
            </a:r>
            <a:r>
              <a:rPr lang="zh-CN" altLang="zh-CN" sz="2000" dirty="0">
                <a:solidFill>
                  <a:srgbClr val="C00000"/>
                </a:solidFill>
                <a:latin typeface="宋体" panose="02010600030101010101" pitchFamily="2" charset="-122"/>
              </a:rPr>
              <a:t>包含属性</a:t>
            </a:r>
            <a:r>
              <a:rPr lang="zh-CN" altLang="en-US" sz="2000" dirty="0">
                <a:latin typeface="宋体" panose="02010600030101010101" pitchFamily="2" charset="-122"/>
              </a:rPr>
              <a:t>的关系。</a:t>
            </a:r>
            <a:endParaRPr lang="en-US" altLang="zh-CN" sz="2000" dirty="0"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45797F-89BA-4CC0-A20F-6973786D5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1905500"/>
            <a:ext cx="504056" cy="4760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99EA47-359A-4F7B-94BA-3BBF444EA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256" y="3271837"/>
            <a:ext cx="871567" cy="456535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D1C2D36-911C-4ABE-87A9-CFCBCDF3D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60"/>
    </mc:Choice>
    <mc:Fallback xmlns="">
      <p:transition spd="slow" advTm="2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395536" y="1772816"/>
            <a:ext cx="806489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9EA549-D624-4EAF-B5ED-70F516688725}"/>
              </a:ext>
            </a:extLst>
          </p:cNvPr>
          <p:cNvSpPr txBox="1"/>
          <p:nvPr/>
        </p:nvSpPr>
        <p:spPr>
          <a:xfrm>
            <a:off x="395536" y="1772816"/>
            <a:ext cx="806489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j-lt"/>
              </a:rPr>
              <a:t>联系（</a:t>
            </a:r>
            <a:r>
              <a:rPr lang="en-US" altLang="zh-CN" dirty="0">
                <a:latin typeface="+mj-lt"/>
              </a:rPr>
              <a:t>Relationship</a:t>
            </a:r>
            <a:r>
              <a:rPr lang="zh-CN" altLang="en-US" dirty="0">
                <a:latin typeface="+mj-lt"/>
              </a:rPr>
              <a:t>）</a:t>
            </a:r>
            <a:endParaRPr lang="en-US" altLang="zh-CN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lt"/>
              </a:rPr>
              <a:t>描述本身</a:t>
            </a:r>
            <a:r>
              <a:rPr lang="zh-CN" altLang="en-US" dirty="0">
                <a:solidFill>
                  <a:srgbClr val="C00000"/>
                </a:solidFill>
                <a:latin typeface="+mj-lt"/>
              </a:rPr>
              <a:t>没有属性</a:t>
            </a:r>
            <a:r>
              <a:rPr lang="zh-CN" altLang="en-US" dirty="0">
                <a:latin typeface="+mj-lt"/>
              </a:rPr>
              <a:t>的关系。</a:t>
            </a:r>
            <a:endParaRPr lang="en-US" altLang="zh-CN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45797F-89BA-4CC0-A20F-6973786D5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1905501"/>
            <a:ext cx="342900" cy="3238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124622-98E0-4B9C-9DCE-0077FBBE9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2" y="3273416"/>
            <a:ext cx="3598110" cy="16681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23E3C3-9715-4993-9BBF-0494DE068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396" y="2075928"/>
            <a:ext cx="5174361" cy="45214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52D7860-8C26-4070-AADB-5B62CBAF33BA}"/>
              </a:ext>
            </a:extLst>
          </p:cNvPr>
          <p:cNvSpPr/>
          <p:nvPr/>
        </p:nvSpPr>
        <p:spPr>
          <a:xfrm>
            <a:off x="3779912" y="3429000"/>
            <a:ext cx="1944216" cy="368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淘宝网chenying0907出品 4">
            <a:extLst>
              <a:ext uri="{FF2B5EF4-FFF2-40B4-BE49-F238E27FC236}">
                <a16:creationId xmlns:a16="http://schemas.microsoft.com/office/drawing/2014/main" id="{7FC1109C-C326-449E-A0D4-71A3CCC7201C}"/>
              </a:ext>
            </a:extLst>
          </p:cNvPr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二、运用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图建模步骤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0FBCDCDF-6F99-4911-8B26-F5AAB86C0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7FB0E9C-4C3B-4C94-8B3F-F03AA65B209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419683"/>
            <a:ext cx="1866674" cy="12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6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88"/>
    </mc:Choice>
    <mc:Fallback xmlns="">
      <p:transition spd="slow" advTm="11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395536" y="1772816"/>
            <a:ext cx="806489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9EA549-D624-4EAF-B5ED-70F516688725}"/>
              </a:ext>
            </a:extLst>
          </p:cNvPr>
          <p:cNvSpPr txBox="1"/>
          <p:nvPr/>
        </p:nvSpPr>
        <p:spPr>
          <a:xfrm>
            <a:off x="395536" y="1772816"/>
            <a:ext cx="806489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j-lt"/>
              </a:rPr>
              <a:t>关联及关联链接（</a:t>
            </a:r>
            <a:r>
              <a:rPr lang="en-US" altLang="zh-CN" dirty="0">
                <a:latin typeface="+mj-lt"/>
              </a:rPr>
              <a:t>Association and Association Link</a:t>
            </a:r>
            <a:r>
              <a:rPr lang="zh-CN" altLang="en-US" dirty="0">
                <a:latin typeface="+mj-lt"/>
              </a:rPr>
              <a:t>）</a:t>
            </a:r>
            <a:endParaRPr lang="en-US" altLang="zh-CN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lt"/>
              </a:rPr>
              <a:t>描述</a:t>
            </a:r>
            <a:r>
              <a:rPr lang="zh-CN" altLang="zh-CN" dirty="0">
                <a:latin typeface="宋体" panose="02010600030101010101" pitchFamily="2" charset="-122"/>
              </a:rPr>
              <a:t>本身</a:t>
            </a:r>
            <a:r>
              <a:rPr lang="zh-CN" altLang="zh-CN" dirty="0">
                <a:solidFill>
                  <a:srgbClr val="C00000"/>
                </a:solidFill>
                <a:latin typeface="宋体" panose="02010600030101010101" pitchFamily="2" charset="-122"/>
              </a:rPr>
              <a:t>包含属性</a:t>
            </a:r>
            <a:r>
              <a:rPr lang="zh-CN" altLang="en-US" dirty="0">
                <a:latin typeface="宋体" panose="02010600030101010101" pitchFamily="2" charset="-122"/>
              </a:rPr>
              <a:t>的关系。</a:t>
            </a:r>
            <a:endParaRPr lang="en-US" altLang="zh-CN" dirty="0"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99EA47-359A-4F7B-94BA-3BBF444EA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176" y="1877688"/>
            <a:ext cx="600075" cy="3143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1F9A22B-CA70-45DA-BDA3-39EA891DA76B}"/>
              </a:ext>
            </a:extLst>
          </p:cNvPr>
          <p:cNvSpPr/>
          <p:nvPr/>
        </p:nvSpPr>
        <p:spPr>
          <a:xfrm>
            <a:off x="6300193" y="2516526"/>
            <a:ext cx="2736374" cy="134452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F0000"/>
                </a:solidFill>
              </a:rPr>
              <a:t>如果仅用</a:t>
            </a:r>
            <a:r>
              <a:rPr lang="en-US" altLang="zh-CN" dirty="0">
                <a:solidFill>
                  <a:srgbClr val="FF0000"/>
                </a:solidFill>
              </a:rPr>
              <a:t>Relationship</a:t>
            </a:r>
            <a:r>
              <a:rPr lang="zh-CN" altLang="en-US" dirty="0">
                <a:solidFill>
                  <a:srgbClr val="FF0000"/>
                </a:solidFill>
              </a:rPr>
              <a:t>能否表示这里的借书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还书属性？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73DBCF-D243-4398-A6FF-32676F690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79" y="2479188"/>
            <a:ext cx="719451" cy="10791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452811-C366-40B9-A8E9-348F4C0D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97" y="2957398"/>
            <a:ext cx="5009707" cy="137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3F4C46AB-B190-4A8A-A2DD-AAF9BF454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401" y="4568076"/>
            <a:ext cx="47815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淘宝网chenying0907出品 4">
            <a:extLst>
              <a:ext uri="{FF2B5EF4-FFF2-40B4-BE49-F238E27FC236}">
                <a16:creationId xmlns:a16="http://schemas.microsoft.com/office/drawing/2014/main" id="{F489B800-234F-416E-A899-F789A46525C2}"/>
              </a:ext>
            </a:extLst>
          </p:cNvPr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二、运用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图建模步骤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1DB34C5-0BA4-4DBB-A733-7B24BB24FD9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419683"/>
            <a:ext cx="1866674" cy="1225634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602D136-BBAC-4EE5-9CC9-0AF30CAC69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8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81"/>
    </mc:Choice>
    <mc:Fallback xmlns="">
      <p:transition spd="slow" advTm="45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741060663"/>
              </p:ext>
            </p:extLst>
          </p:nvPr>
        </p:nvGraphicFramePr>
        <p:xfrm>
          <a:off x="405677" y="2173462"/>
          <a:ext cx="8332646" cy="26297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2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46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实验项目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一</a:t>
                      </a:r>
                      <a:endParaRPr lang="en-US" altLang="en-US" sz="1400" b="1" kern="120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二</a:t>
                      </a:r>
                      <a:endParaRPr lang="en-US" altLang="en-US" sz="1400" b="1" kern="120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三</a:t>
                      </a:r>
                      <a:endParaRPr lang="en-US" altLang="en-US" sz="1400" b="1" kern="120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四</a:t>
                      </a:r>
                      <a:endParaRPr lang="en-US" altLang="en-US" sz="1400" b="0" kern="120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63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学时数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400" b="0" dirty="0">
                        <a:solidFill>
                          <a:srgbClr val="01010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400" b="0" dirty="0">
                        <a:solidFill>
                          <a:srgbClr val="01010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400" b="0" dirty="0">
                        <a:solidFill>
                          <a:srgbClr val="01010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400" b="0" dirty="0">
                        <a:solidFill>
                          <a:srgbClr val="01010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17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实验</a:t>
                      </a: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MySQL</a:t>
                      </a:r>
                      <a:r>
                        <a:rPr lang="zh-CN" alt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关系数据库管理系统及</a:t>
                      </a:r>
                      <a:r>
                        <a:rPr lang="en-US" altLang="zh-CN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SQL</a:t>
                      </a:r>
                      <a:r>
                        <a:rPr lang="zh-CN" alt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语言的使用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使用高级语言操作</a:t>
                      </a:r>
                      <a:r>
                        <a:rPr lang="en-US" altLang="zh-CN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MySQL</a:t>
                      </a:r>
                      <a:r>
                        <a:rPr lang="zh-CN" alt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数据库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小型管理信息系统的设计与实现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1010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查询处理算法的模拟实现</a:t>
                      </a:r>
                      <a:endParaRPr lang="en-US" altLang="en-US" sz="1400" b="0" dirty="0">
                        <a:solidFill>
                          <a:srgbClr val="01010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43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分数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检查方式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实验截图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实验截图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提交实验报告、</a:t>
                      </a:r>
                      <a:endParaRPr lang="en-US" altLang="zh-CN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工程文件、</a:t>
                      </a:r>
                      <a:endParaRPr lang="en-US" altLang="zh-CN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系统介绍录频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提交实验报告、</a:t>
                      </a:r>
                      <a:endParaRPr lang="en-US" altLang="zh-CN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宋体" panose="02010600030101010101" pitchFamily="2" charset="-122"/>
                        </a:rPr>
                        <a:t>工程文件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51CE9A-4DEE-4D2C-A618-FB09BF7312A0}"/>
              </a:ext>
            </a:extLst>
          </p:cNvPr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淘宝网chenying0907出品 6">
            <a:extLst>
              <a:ext uri="{FF2B5EF4-FFF2-40B4-BE49-F238E27FC236}">
                <a16:creationId xmlns:a16="http://schemas.microsoft.com/office/drawing/2014/main" id="{2F821EFF-D641-4F97-8F43-9E3B0EF64885}"/>
              </a:ext>
            </a:extLst>
          </p:cNvPr>
          <p:cNvSpPr txBox="1"/>
          <p:nvPr/>
        </p:nvSpPr>
        <p:spPr>
          <a:xfrm>
            <a:off x="1626124" y="1055491"/>
            <a:ext cx="20856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本学期实验安排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7404F7-CA56-4DF4-8FD0-D4B77450F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0BADDC4-5E2F-4805-9DFF-2110EAD1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193415"/>
            <a:ext cx="8292045" cy="1218188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上课地点</a:t>
            </a:r>
            <a:r>
              <a:rPr lang="en-US" altLang="zh-CN" sz="2000" dirty="0">
                <a:latin typeface="+mn-ea"/>
              </a:rPr>
              <a:t>	T2109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上课时间      第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周</a:t>
            </a:r>
            <a:r>
              <a:rPr lang="en-US" altLang="zh-CN" sz="2000" dirty="0">
                <a:latin typeface="+mn-ea"/>
              </a:rPr>
              <a:t>	   </a:t>
            </a:r>
            <a:r>
              <a:rPr lang="zh-CN" altLang="en-US" sz="2000" dirty="0">
                <a:latin typeface="+mn-ea"/>
              </a:rPr>
              <a:t>周二：</a:t>
            </a:r>
            <a:r>
              <a:rPr lang="en-US" altLang="zh-CN" sz="2000" dirty="0">
                <a:latin typeface="+mn-ea"/>
              </a:rPr>
              <a:t>9~10</a:t>
            </a:r>
            <a:r>
              <a:rPr lang="zh-CN" altLang="en-US" sz="2000" dirty="0">
                <a:latin typeface="+mn-ea"/>
              </a:rPr>
              <a:t>节 </a:t>
            </a:r>
            <a:r>
              <a:rPr lang="en-US" altLang="zh-CN" sz="2000" dirty="0">
                <a:latin typeface="+mn-ea"/>
              </a:rPr>
              <a:t>[18:30~20:15]</a:t>
            </a:r>
          </a:p>
          <a:p>
            <a:pPr marL="342900" lvl="1" indent="0">
              <a:buNone/>
            </a:pPr>
            <a:r>
              <a:rPr lang="en-US" altLang="zh-CN" sz="2000" dirty="0">
                <a:latin typeface="+mn-ea"/>
              </a:rPr>
              <a:t>		        </a:t>
            </a:r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7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9</a:t>
            </a:r>
            <a:r>
              <a:rPr lang="zh-CN" altLang="en-US" sz="2000" dirty="0">
                <a:latin typeface="+mn-ea"/>
              </a:rPr>
              <a:t>周</a:t>
            </a:r>
            <a:r>
              <a:rPr lang="en-US" altLang="zh-CN" sz="2000" dirty="0">
                <a:latin typeface="+mn-ea"/>
              </a:rPr>
              <a:t>	   </a:t>
            </a:r>
            <a:r>
              <a:rPr lang="zh-CN" altLang="en-US" sz="2000" dirty="0">
                <a:latin typeface="+mn-ea"/>
              </a:rPr>
              <a:t>周五：</a:t>
            </a:r>
            <a:r>
              <a:rPr lang="en-US" altLang="zh-CN" sz="2000" dirty="0">
                <a:latin typeface="+mn-ea"/>
              </a:rPr>
              <a:t>7-8</a:t>
            </a:r>
            <a:r>
              <a:rPr lang="zh-CN" altLang="en-US" sz="2000" dirty="0">
                <a:latin typeface="+mn-ea"/>
              </a:rPr>
              <a:t>节    </a:t>
            </a:r>
            <a:r>
              <a:rPr lang="en-US" altLang="zh-CN" sz="2000" dirty="0">
                <a:latin typeface="+mn-ea"/>
              </a:rPr>
              <a:t>[15:45~17:30]</a:t>
            </a:r>
          </a:p>
          <a:p>
            <a:pPr marL="342900" lvl="1" indent="0">
              <a:buNone/>
            </a:pPr>
            <a:endParaRPr lang="en-US" altLang="zh-CN" sz="2000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sz="2800" b="1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7"/>
    </mc:Choice>
    <mc:Fallback xmlns="">
      <p:transition spd="slow" advTm="247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LDM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图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PDM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图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9B26B6A-F314-4DFB-9276-3CD9AB30F956}"/>
              </a:ext>
            </a:extLst>
          </p:cNvPr>
          <p:cNvSpPr/>
          <p:nvPr/>
        </p:nvSpPr>
        <p:spPr>
          <a:xfrm>
            <a:off x="1907704" y="1477886"/>
            <a:ext cx="532859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ER</a:t>
            </a:r>
            <a:r>
              <a:rPr lang="zh-CN" altLang="en-US" dirty="0"/>
              <a:t>图                          </a:t>
            </a:r>
            <a:r>
              <a:rPr lang="en-US" altLang="zh-CN" dirty="0">
                <a:sym typeface="Wingdings" panose="05000000000000000000" pitchFamily="2" charset="2"/>
              </a:rPr>
              <a:t>                         PDM</a:t>
            </a:r>
            <a:r>
              <a:rPr lang="zh-CN" altLang="en-US" dirty="0">
                <a:sym typeface="Wingdings" panose="05000000000000000000" pitchFamily="2" charset="2"/>
              </a:rPr>
              <a:t>图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2771AE-4E6F-41FC-B357-7DFAFEF0A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986" y="2366418"/>
            <a:ext cx="3571429" cy="35809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BEC910F-D699-472C-B414-CE87BD14F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1538" y="1988840"/>
            <a:ext cx="2390476" cy="4980952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31025577-75F3-4111-9991-9CAC469F3A9C}"/>
              </a:ext>
            </a:extLst>
          </p:cNvPr>
          <p:cNvSpPr/>
          <p:nvPr/>
        </p:nvSpPr>
        <p:spPr>
          <a:xfrm>
            <a:off x="4319972" y="1563439"/>
            <a:ext cx="504056" cy="33579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49E97A-6816-4199-A637-F729339CC5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9" y="5977655"/>
            <a:ext cx="1234107" cy="8102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29626A1-A39F-4A1C-8BFE-AB6B42E005FF}"/>
              </a:ext>
            </a:extLst>
          </p:cNvPr>
          <p:cNvSpPr/>
          <p:nvPr/>
        </p:nvSpPr>
        <p:spPr>
          <a:xfrm>
            <a:off x="5724128" y="4365104"/>
            <a:ext cx="2304256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05F18A8-7537-4FBB-BF30-6C6330284C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070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60"/>
    </mc:Choice>
    <mc:Fallback xmlns="">
      <p:transition spd="slow" advTm="51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9B26B6A-F314-4DFB-9276-3CD9AB30F956}"/>
              </a:ext>
            </a:extLst>
          </p:cNvPr>
          <p:cNvSpPr/>
          <p:nvPr/>
        </p:nvSpPr>
        <p:spPr>
          <a:xfrm>
            <a:off x="1907704" y="1477886"/>
            <a:ext cx="532859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ER</a:t>
            </a:r>
            <a:r>
              <a:rPr lang="zh-CN" altLang="en-US" dirty="0"/>
              <a:t>图                          </a:t>
            </a:r>
            <a:r>
              <a:rPr lang="en-US" altLang="zh-CN" dirty="0">
                <a:sym typeface="Wingdings" panose="05000000000000000000" pitchFamily="2" charset="2"/>
              </a:rPr>
              <a:t>                         PDM</a:t>
            </a:r>
            <a:r>
              <a:rPr lang="zh-CN" altLang="en-US" dirty="0">
                <a:sym typeface="Wingdings" panose="05000000000000000000" pitchFamily="2" charset="2"/>
              </a:rPr>
              <a:t>图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31025577-75F3-4111-9991-9CAC469F3A9C}"/>
              </a:ext>
            </a:extLst>
          </p:cNvPr>
          <p:cNvSpPr/>
          <p:nvPr/>
        </p:nvSpPr>
        <p:spPr>
          <a:xfrm>
            <a:off x="4319972" y="1563439"/>
            <a:ext cx="504056" cy="33579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994CF2-A6C4-402E-91A1-E6FF67183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15" y="1926850"/>
            <a:ext cx="1944216" cy="376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531435-539B-44EC-ADD8-0BB049733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076" y="2204864"/>
            <a:ext cx="4067175" cy="4067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A5C3DF-B831-4E21-8973-30161D3205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419683"/>
            <a:ext cx="1866674" cy="12256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4D14767-4997-40E8-B1B2-80025DCF8B70}"/>
              </a:ext>
            </a:extLst>
          </p:cNvPr>
          <p:cNvSpPr/>
          <p:nvPr/>
        </p:nvSpPr>
        <p:spPr>
          <a:xfrm>
            <a:off x="5573682" y="3190383"/>
            <a:ext cx="1872208" cy="14401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E2ED9F60-8193-497C-90C8-71304F3A20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13" name="淘宝网chenying0907出品 4">
            <a:extLst>
              <a:ext uri="{FF2B5EF4-FFF2-40B4-BE49-F238E27FC236}">
                <a16:creationId xmlns:a16="http://schemas.microsoft.com/office/drawing/2014/main" id="{518B3DD1-9538-4BBF-A42E-D325C576C3D5}"/>
              </a:ext>
            </a:extLst>
          </p:cNvPr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LDM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图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PDM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图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439CDB-826E-48AE-B5EE-55BD70536F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9453" y="2596427"/>
            <a:ext cx="2905125" cy="2695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1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01"/>
    </mc:Choice>
    <mc:Fallback xmlns="">
      <p:transition spd="slow" advTm="45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2D34A2-5933-45DE-A501-20718954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4149080"/>
            <a:ext cx="7362825" cy="227647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FB0F486-33B1-45D5-B6B7-03CC3FAC4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28" y="1839051"/>
            <a:ext cx="6336704" cy="17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C5873A6-FBFF-43C4-B8FD-E4EED3C73EBC}"/>
              </a:ext>
            </a:extLst>
          </p:cNvPr>
          <p:cNvSpPr/>
          <p:nvPr/>
        </p:nvSpPr>
        <p:spPr>
          <a:xfrm>
            <a:off x="7740352" y="1646148"/>
            <a:ext cx="578148" cy="4543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ER</a:t>
            </a:r>
            <a:r>
              <a:rPr lang="zh-CN" altLang="en-US" dirty="0"/>
              <a:t>图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                          </a:t>
            </a:r>
            <a:r>
              <a:rPr lang="en-US" altLang="zh-CN" dirty="0">
                <a:sym typeface="Wingdings" panose="05000000000000000000" pitchFamily="2" charset="2"/>
              </a:rPr>
              <a:t>|</a:t>
            </a:r>
          </a:p>
          <a:p>
            <a:pPr algn="ctr"/>
            <a:endParaRPr lang="en-US" altLang="zh-CN" dirty="0">
              <a:sym typeface="Wingdings" panose="05000000000000000000" pitchFamily="2" charset="2"/>
            </a:endParaRPr>
          </a:p>
          <a:p>
            <a:pPr algn="ctr"/>
            <a:endParaRPr lang="en-US" altLang="zh-CN" dirty="0">
              <a:sym typeface="Wingdings" panose="05000000000000000000" pitchFamily="2" charset="2"/>
            </a:endParaRPr>
          </a:p>
          <a:p>
            <a:pPr algn="ctr"/>
            <a:r>
              <a:rPr lang="en-US" altLang="zh-CN" dirty="0">
                <a:sym typeface="Wingdings" panose="05000000000000000000" pitchFamily="2" charset="2"/>
              </a:rPr>
              <a:t>                         PDM</a:t>
            </a:r>
            <a:r>
              <a:rPr lang="zh-CN" altLang="en-US" dirty="0">
                <a:sym typeface="Wingdings" panose="05000000000000000000" pitchFamily="2" charset="2"/>
              </a:rPr>
              <a:t>图</a:t>
            </a:r>
            <a:endParaRPr lang="zh-CN" altLang="en-US" dirty="0"/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86393151-BCB1-4706-8FF2-E7B6C72A8318}"/>
              </a:ext>
            </a:extLst>
          </p:cNvPr>
          <p:cNvSpPr/>
          <p:nvPr/>
        </p:nvSpPr>
        <p:spPr>
          <a:xfrm>
            <a:off x="7812360" y="3717032"/>
            <a:ext cx="360040" cy="57606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B9970515-7A15-4DEC-BEBA-B98BEAD24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3E42AF-6B82-46D2-B287-46C5EA842E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9" y="5977655"/>
            <a:ext cx="1234107" cy="8102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0F5A9C-6045-4841-B5CF-D81BC3EE1269}"/>
              </a:ext>
            </a:extLst>
          </p:cNvPr>
          <p:cNvSpPr/>
          <p:nvPr/>
        </p:nvSpPr>
        <p:spPr>
          <a:xfrm>
            <a:off x="3059832" y="4437112"/>
            <a:ext cx="208823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76A44B-1BBC-4C8D-BAC8-A4052839AA47}"/>
              </a:ext>
            </a:extLst>
          </p:cNvPr>
          <p:cNvSpPr/>
          <p:nvPr/>
        </p:nvSpPr>
        <p:spPr>
          <a:xfrm>
            <a:off x="3054497" y="5557089"/>
            <a:ext cx="208823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网chenying0907出品 4">
            <a:extLst>
              <a:ext uri="{FF2B5EF4-FFF2-40B4-BE49-F238E27FC236}">
                <a16:creationId xmlns:a16="http://schemas.microsoft.com/office/drawing/2014/main" id="{61F73C20-EF97-40DE-80DE-E1290065C912}"/>
              </a:ext>
            </a:extLst>
          </p:cNvPr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LDM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图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PDM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图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8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30"/>
    </mc:Choice>
    <mc:Fallback xmlns="">
      <p:transition spd="slow" advTm="35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B1F3F-B59B-450F-972D-1B58DB79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17" y="1565797"/>
            <a:ext cx="5593797" cy="350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0DA556D-2B3C-4B1D-8BE9-A51B66D5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346575"/>
            <a:ext cx="44831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音频 18">
            <a:hlinkClick r:id="" action="ppaction://media"/>
            <a:extLst>
              <a:ext uri="{FF2B5EF4-FFF2-40B4-BE49-F238E27FC236}">
                <a16:creationId xmlns:a16="http://schemas.microsoft.com/office/drawing/2014/main" id="{ACB84A36-6E11-4AD9-B38B-F1ECDDD9A6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8" name="淘宝网chenying0907出品 4">
            <a:extLst>
              <a:ext uri="{FF2B5EF4-FFF2-40B4-BE49-F238E27FC236}">
                <a16:creationId xmlns:a16="http://schemas.microsoft.com/office/drawing/2014/main" id="{0E0C157B-2AC2-47F4-9532-C57E7A517E08}"/>
              </a:ext>
            </a:extLst>
          </p:cNvPr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LDM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图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PDM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图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91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31"/>
    </mc:Choice>
    <mc:Fallback xmlns="">
      <p:transition spd="slow" advTm="4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6B5A584-123A-40B9-AEDF-8E93F4637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4" y="1756996"/>
            <a:ext cx="7239000" cy="48387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9190DC9-AE39-4CE8-AB38-57EBC23259D2}"/>
              </a:ext>
            </a:extLst>
          </p:cNvPr>
          <p:cNvSpPr/>
          <p:nvPr/>
        </p:nvSpPr>
        <p:spPr>
          <a:xfrm>
            <a:off x="6120750" y="3284984"/>
            <a:ext cx="2915816" cy="47806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学院</a:t>
            </a:r>
            <a:r>
              <a:rPr lang="en-US" altLang="zh-CN" dirty="0"/>
              <a:t>—</a:t>
            </a:r>
            <a:r>
              <a:rPr lang="zh-CN" altLang="en-US" dirty="0"/>
              <a:t>专业</a:t>
            </a:r>
            <a:r>
              <a:rPr lang="en-US" altLang="zh-CN" dirty="0"/>
              <a:t>—</a:t>
            </a:r>
            <a:r>
              <a:rPr lang="zh-CN" altLang="en-US" dirty="0"/>
              <a:t>班级</a:t>
            </a:r>
            <a:r>
              <a:rPr lang="en-US" altLang="zh-CN" dirty="0"/>
              <a:t>—</a:t>
            </a:r>
            <a:r>
              <a:rPr lang="zh-CN" altLang="en-US" dirty="0"/>
              <a:t>学生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78EC060-77F7-434D-B689-79F2472F8E3B}"/>
              </a:ext>
            </a:extLst>
          </p:cNvPr>
          <p:cNvCxnSpPr/>
          <p:nvPr/>
        </p:nvCxnSpPr>
        <p:spPr>
          <a:xfrm>
            <a:off x="3995936" y="2759111"/>
            <a:ext cx="0" cy="1152128"/>
          </a:xfrm>
          <a:prstGeom prst="line">
            <a:avLst/>
          </a:prstGeom>
          <a:ln>
            <a:solidFill>
              <a:srgbClr val="971B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375CEFC-0FAA-4D59-9D3F-79E48F6C461B}"/>
              </a:ext>
            </a:extLst>
          </p:cNvPr>
          <p:cNvCxnSpPr/>
          <p:nvPr/>
        </p:nvCxnSpPr>
        <p:spPr>
          <a:xfrm>
            <a:off x="4860032" y="4176346"/>
            <a:ext cx="0" cy="1152128"/>
          </a:xfrm>
          <a:prstGeom prst="line">
            <a:avLst/>
          </a:prstGeom>
          <a:ln>
            <a:solidFill>
              <a:srgbClr val="971B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532689E-F360-4CE5-8921-DC874F9B2A05}"/>
              </a:ext>
            </a:extLst>
          </p:cNvPr>
          <p:cNvCxnSpPr>
            <a:cxnSpLocks/>
          </p:cNvCxnSpPr>
          <p:nvPr/>
        </p:nvCxnSpPr>
        <p:spPr>
          <a:xfrm>
            <a:off x="3457397" y="5517232"/>
            <a:ext cx="1224136" cy="0"/>
          </a:xfrm>
          <a:prstGeom prst="line">
            <a:avLst/>
          </a:prstGeom>
          <a:ln>
            <a:solidFill>
              <a:srgbClr val="971B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34F9338-46DA-4BB4-9738-01CB31BE88E7}"/>
              </a:ext>
            </a:extLst>
          </p:cNvPr>
          <p:cNvCxnSpPr>
            <a:cxnSpLocks/>
          </p:cNvCxnSpPr>
          <p:nvPr/>
        </p:nvCxnSpPr>
        <p:spPr>
          <a:xfrm flipV="1">
            <a:off x="1797566" y="3429000"/>
            <a:ext cx="326162" cy="3340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AA95CC3-E6F5-49D9-80C0-3799FFAF0964}"/>
              </a:ext>
            </a:extLst>
          </p:cNvPr>
          <p:cNvCxnSpPr>
            <a:cxnSpLocks/>
          </p:cNvCxnSpPr>
          <p:nvPr/>
        </p:nvCxnSpPr>
        <p:spPr>
          <a:xfrm flipH="1" flipV="1">
            <a:off x="1862944" y="3407041"/>
            <a:ext cx="279648" cy="3521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7A32374-709D-447E-B11D-803A01D58FC3}"/>
              </a:ext>
            </a:extLst>
          </p:cNvPr>
          <p:cNvCxnSpPr>
            <a:cxnSpLocks/>
          </p:cNvCxnSpPr>
          <p:nvPr/>
        </p:nvCxnSpPr>
        <p:spPr>
          <a:xfrm flipV="1">
            <a:off x="2915816" y="4797152"/>
            <a:ext cx="318119" cy="294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3B2C2B8-7E69-49C1-BAB2-6770A51EBAC4}"/>
              </a:ext>
            </a:extLst>
          </p:cNvPr>
          <p:cNvCxnSpPr>
            <a:cxnSpLocks/>
          </p:cNvCxnSpPr>
          <p:nvPr/>
        </p:nvCxnSpPr>
        <p:spPr>
          <a:xfrm flipH="1" flipV="1">
            <a:off x="2973151" y="4775193"/>
            <a:ext cx="279648" cy="352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AE5F11D-97F9-493B-B3A6-FBEBB4C590B0}"/>
              </a:ext>
            </a:extLst>
          </p:cNvPr>
          <p:cNvCxnSpPr>
            <a:cxnSpLocks/>
          </p:cNvCxnSpPr>
          <p:nvPr/>
        </p:nvCxnSpPr>
        <p:spPr>
          <a:xfrm flipV="1">
            <a:off x="5541983" y="3240014"/>
            <a:ext cx="326162" cy="3340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88C73D5-EFE9-4D9D-816F-FEB02CFA706F}"/>
              </a:ext>
            </a:extLst>
          </p:cNvPr>
          <p:cNvCxnSpPr>
            <a:cxnSpLocks/>
          </p:cNvCxnSpPr>
          <p:nvPr/>
        </p:nvCxnSpPr>
        <p:spPr>
          <a:xfrm flipH="1" flipV="1">
            <a:off x="5607361" y="3218055"/>
            <a:ext cx="279648" cy="3521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9290DC-BB31-4E2D-871B-9DF2D64D138A}"/>
              </a:ext>
            </a:extLst>
          </p:cNvPr>
          <p:cNvCxnSpPr/>
          <p:nvPr/>
        </p:nvCxnSpPr>
        <p:spPr>
          <a:xfrm>
            <a:off x="1601772" y="16145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淘宝网chenying0907出品 4">
            <a:extLst>
              <a:ext uri="{FF2B5EF4-FFF2-40B4-BE49-F238E27FC236}">
                <a16:creationId xmlns:a16="http://schemas.microsoft.com/office/drawing/2014/main" id="{E5D42274-A7FE-4A24-822A-36DA2D258C2C}"/>
              </a:ext>
            </a:extLst>
          </p:cNvPr>
          <p:cNvSpPr txBox="1"/>
          <p:nvPr/>
        </p:nvSpPr>
        <p:spPr>
          <a:xfrm>
            <a:off x="1778524" y="12078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四、常见问题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87553E6-763B-4C74-8E6E-4A381423F3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4" y="1009651"/>
            <a:ext cx="1341938" cy="788897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C6AE92F-7DA7-4195-ADA3-D42516A76F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036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50"/>
    </mc:Choice>
    <mc:Fallback xmlns="">
      <p:transition spd="slow" advTm="38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AC7A76F-A0ED-456F-B2F8-680EDB6A18F4}"/>
              </a:ext>
            </a:extLst>
          </p:cNvPr>
          <p:cNvSpPr/>
          <p:nvPr/>
        </p:nvSpPr>
        <p:spPr>
          <a:xfrm>
            <a:off x="6084170" y="4675296"/>
            <a:ext cx="2520280" cy="53173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PDM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E4230B-6A46-4679-AFF6-AF6F53867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358" y="1577483"/>
            <a:ext cx="2552700" cy="29527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E2FE34-F3FD-408C-BE96-5AE98F7C5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42" y="1601118"/>
            <a:ext cx="3486150" cy="23717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7A81B2-7856-4427-8AE4-E608F0F337E8}"/>
              </a:ext>
            </a:extLst>
          </p:cNvPr>
          <p:cNvSpPr/>
          <p:nvPr/>
        </p:nvSpPr>
        <p:spPr>
          <a:xfrm>
            <a:off x="1187624" y="4725144"/>
            <a:ext cx="2520280" cy="53173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CDM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ABE6E76-EDB4-4F54-8B21-CA724452A527}"/>
              </a:ext>
            </a:extLst>
          </p:cNvPr>
          <p:cNvSpPr/>
          <p:nvPr/>
        </p:nvSpPr>
        <p:spPr>
          <a:xfrm>
            <a:off x="4355976" y="4797152"/>
            <a:ext cx="1080122" cy="2880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A680A2-851D-4509-8E15-8428EBCBC5D9}"/>
              </a:ext>
            </a:extLst>
          </p:cNvPr>
          <p:cNvCxnSpPr/>
          <p:nvPr/>
        </p:nvCxnSpPr>
        <p:spPr>
          <a:xfrm>
            <a:off x="1601772" y="16145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淘宝网chenying0907出品 4">
            <a:extLst>
              <a:ext uri="{FF2B5EF4-FFF2-40B4-BE49-F238E27FC236}">
                <a16:creationId xmlns:a16="http://schemas.microsoft.com/office/drawing/2014/main" id="{5EED496E-E4A3-4EAD-AD40-7C74254F8771}"/>
              </a:ext>
            </a:extLst>
          </p:cNvPr>
          <p:cNvSpPr txBox="1"/>
          <p:nvPr/>
        </p:nvSpPr>
        <p:spPr>
          <a:xfrm>
            <a:off x="1778524" y="12078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四、常见问题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148FCFD-5AB8-485D-A3A0-C9C62D981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4" y="1009651"/>
            <a:ext cx="1341938" cy="788897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1C999857-0FF8-4198-9D00-6F7828C275F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669.383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76"/>
    </mc:Choice>
    <mc:Fallback xmlns="">
      <p:transition spd="slow" advTm="48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A7A81B2-7856-4427-8AE4-E608F0F337E8}"/>
              </a:ext>
            </a:extLst>
          </p:cNvPr>
          <p:cNvSpPr/>
          <p:nvPr/>
        </p:nvSpPr>
        <p:spPr>
          <a:xfrm>
            <a:off x="1187624" y="4725144"/>
            <a:ext cx="2520280" cy="53173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CDM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ABE6E76-EDB4-4F54-8B21-CA724452A527}"/>
              </a:ext>
            </a:extLst>
          </p:cNvPr>
          <p:cNvSpPr/>
          <p:nvPr/>
        </p:nvSpPr>
        <p:spPr>
          <a:xfrm>
            <a:off x="4355976" y="4797152"/>
            <a:ext cx="1080122" cy="2880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AC7A76F-A0ED-456F-B2F8-680EDB6A18F4}"/>
              </a:ext>
            </a:extLst>
          </p:cNvPr>
          <p:cNvSpPr/>
          <p:nvPr/>
        </p:nvSpPr>
        <p:spPr>
          <a:xfrm>
            <a:off x="6084170" y="4675296"/>
            <a:ext cx="2520280" cy="53173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PDM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E4230B-6A46-4679-AFF6-AF6F53867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358" y="1577483"/>
            <a:ext cx="2552700" cy="29527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E2FE34-F3FD-408C-BE96-5AE98F7C5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942" y="1601118"/>
            <a:ext cx="3486150" cy="23717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03A178A-5CF6-4C97-9EC9-D6714804B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1947" y="1650591"/>
            <a:ext cx="5944856" cy="48613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BF42E4-1E8F-46B7-9AE6-A9FE7C30CC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1947" y="1637931"/>
            <a:ext cx="5966560" cy="4915344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416AB1F-C6E1-441F-A93F-D0342D3BE820}"/>
              </a:ext>
            </a:extLst>
          </p:cNvPr>
          <p:cNvCxnSpPr/>
          <p:nvPr/>
        </p:nvCxnSpPr>
        <p:spPr>
          <a:xfrm>
            <a:off x="1601772" y="16145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 4">
            <a:extLst>
              <a:ext uri="{FF2B5EF4-FFF2-40B4-BE49-F238E27FC236}">
                <a16:creationId xmlns:a16="http://schemas.microsoft.com/office/drawing/2014/main" id="{15DAD0B7-7318-4580-AB47-BB57052FA207}"/>
              </a:ext>
            </a:extLst>
          </p:cNvPr>
          <p:cNvSpPr txBox="1"/>
          <p:nvPr/>
        </p:nvSpPr>
        <p:spPr>
          <a:xfrm>
            <a:off x="1778524" y="12078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四、常见问题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4CBADDC-52D9-4284-8C4F-6B92C9DF91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4" y="1009651"/>
            <a:ext cx="1341938" cy="788897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C3130A1-5788-49F1-9D9E-24D39919AA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086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94"/>
    </mc:Choice>
    <mc:Fallback xmlns="">
      <p:transition spd="slow" advTm="26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5E2FE34-F3FD-408C-BE96-5AE98F7C5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1735722"/>
            <a:ext cx="3486150" cy="23717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A42705-F183-4FB9-8367-CF2D40DC5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600" y="1646148"/>
            <a:ext cx="2228850" cy="24384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17EB589-047D-4E46-91DA-2FBE4717C33A}"/>
              </a:ext>
            </a:extLst>
          </p:cNvPr>
          <p:cNvCxnSpPr/>
          <p:nvPr/>
        </p:nvCxnSpPr>
        <p:spPr>
          <a:xfrm>
            <a:off x="1601772" y="16145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网chenying0907出品 4">
            <a:extLst>
              <a:ext uri="{FF2B5EF4-FFF2-40B4-BE49-F238E27FC236}">
                <a16:creationId xmlns:a16="http://schemas.microsoft.com/office/drawing/2014/main" id="{2C739B64-A090-4872-825B-B41E1D03B49C}"/>
              </a:ext>
            </a:extLst>
          </p:cNvPr>
          <p:cNvSpPr txBox="1"/>
          <p:nvPr/>
        </p:nvSpPr>
        <p:spPr>
          <a:xfrm>
            <a:off x="1778524" y="12078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四、常见问题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BB122B-BA5B-4B0D-A101-C24736DAA8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4" y="1009651"/>
            <a:ext cx="1341938" cy="788897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C791C24-EEA0-4CA3-B5B7-B11EC8295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2"/>
    </mc:Choice>
    <mc:Fallback xmlns="">
      <p:transition spd="slow" advTm="1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20856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检查方式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0A6F6D4-A7E2-4DFE-81D6-0F8FED24AEC6}"/>
              </a:ext>
            </a:extLst>
          </p:cNvPr>
          <p:cNvSpPr/>
          <p:nvPr/>
        </p:nvSpPr>
        <p:spPr>
          <a:xfrm>
            <a:off x="827584" y="1505440"/>
            <a:ext cx="7560840" cy="5198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j-ea"/>
                <a:ea typeface="+mj-ea"/>
              </a:rPr>
              <a:t>5</a:t>
            </a:r>
            <a:r>
              <a:rPr lang="zh-CN" altLang="zh-CN" sz="2000" b="1" dirty="0">
                <a:latin typeface="+mj-ea"/>
                <a:ea typeface="+mj-ea"/>
              </a:rPr>
              <a:t>月</a:t>
            </a:r>
            <a:r>
              <a:rPr lang="en-US" altLang="zh-CN" sz="2000" b="1" dirty="0">
                <a:latin typeface="+mj-ea"/>
                <a:ea typeface="+mj-ea"/>
              </a:rPr>
              <a:t>6</a:t>
            </a:r>
            <a:r>
              <a:rPr lang="zh-CN" altLang="zh-CN" sz="2000" b="1" dirty="0">
                <a:latin typeface="+mj-ea"/>
                <a:ea typeface="+mj-ea"/>
              </a:rPr>
              <a:t>日晚</a:t>
            </a:r>
            <a:r>
              <a:rPr lang="zh-CN" altLang="en-US" sz="2000" b="1" dirty="0">
                <a:latin typeface="+mj-ea"/>
                <a:ea typeface="+mj-ea"/>
              </a:rPr>
              <a:t>上</a:t>
            </a:r>
            <a:r>
              <a:rPr lang="en-US" altLang="zh-CN" sz="2000" b="1" dirty="0">
                <a:latin typeface="+mj-ea"/>
                <a:ea typeface="+mj-ea"/>
              </a:rPr>
              <a:t>12</a:t>
            </a:r>
            <a:r>
              <a:rPr lang="zh-CN" altLang="zh-CN" sz="2000" b="1" dirty="0">
                <a:latin typeface="+mj-ea"/>
                <a:ea typeface="+mj-ea"/>
              </a:rPr>
              <a:t>点前提交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工程文件、</a:t>
            </a:r>
            <a:r>
              <a:rPr lang="zh-CN" altLang="zh-CN" sz="2000" b="1" dirty="0">
                <a:solidFill>
                  <a:srgbClr val="FF0000"/>
                </a:solidFill>
                <a:latin typeface="+mj-ea"/>
                <a:ea typeface="+mj-ea"/>
              </a:rPr>
              <a:t>实验报告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、系统介绍视频</a:t>
            </a:r>
            <a:r>
              <a:rPr lang="zh-CN" altLang="en-US" sz="2000" b="1" dirty="0">
                <a:latin typeface="+mj-ea"/>
                <a:ea typeface="+mj-ea"/>
              </a:rPr>
              <a:t>，打成</a:t>
            </a:r>
            <a:r>
              <a:rPr lang="en-US" altLang="zh-CN" sz="2000" b="1" dirty="0" err="1">
                <a:latin typeface="+mj-ea"/>
                <a:ea typeface="+mj-ea"/>
              </a:rPr>
              <a:t>rar</a:t>
            </a:r>
            <a:r>
              <a:rPr lang="zh-CN" altLang="en-US" sz="2000" b="1" dirty="0">
                <a:latin typeface="+mj-ea"/>
                <a:ea typeface="+mj-ea"/>
              </a:rPr>
              <a:t>包，命名：</a:t>
            </a:r>
            <a:r>
              <a:rPr lang="zh-CN" altLang="en-US" sz="2000" b="1" dirty="0">
                <a:latin typeface="+mj-ea"/>
              </a:rPr>
              <a:t>学号</a:t>
            </a:r>
            <a:r>
              <a:rPr lang="en-US" altLang="zh-CN" sz="2000" b="1" dirty="0">
                <a:latin typeface="+mj-ea"/>
              </a:rPr>
              <a:t>_</a:t>
            </a:r>
            <a:r>
              <a:rPr lang="zh-CN" altLang="en-US" sz="2000" b="1" dirty="0">
                <a:latin typeface="+mj-ea"/>
              </a:rPr>
              <a:t>姓名</a:t>
            </a:r>
            <a:r>
              <a:rPr lang="en-US" altLang="zh-CN" sz="2000" b="1" dirty="0">
                <a:latin typeface="+mj-ea"/>
              </a:rPr>
              <a:t>_</a:t>
            </a:r>
            <a:r>
              <a:rPr lang="zh-CN" altLang="en-US" sz="2000" b="1" dirty="0">
                <a:latin typeface="+mj-ea"/>
              </a:rPr>
              <a:t>数据库实验三</a:t>
            </a:r>
            <a:r>
              <a:rPr lang="en-US" altLang="zh-CN" sz="2000" b="1" dirty="0">
                <a:latin typeface="+mj-ea"/>
              </a:rPr>
              <a:t>.</a:t>
            </a:r>
            <a:r>
              <a:rPr lang="en-US" altLang="zh-CN" sz="2000" b="1" dirty="0" err="1">
                <a:latin typeface="+mj-ea"/>
              </a:rPr>
              <a:t>rar</a:t>
            </a:r>
            <a:r>
              <a:rPr lang="zh-CN" altLang="en-US" sz="2000" b="1" dirty="0">
                <a:latin typeface="+mj-ea"/>
              </a:rPr>
              <a:t>，</a:t>
            </a:r>
            <a:r>
              <a:rPr lang="zh-CN" altLang="en-US" sz="2000" b="1" dirty="0">
                <a:latin typeface="+mj-ea"/>
                <a:ea typeface="+mj-ea"/>
              </a:rPr>
              <a:t>邮件命名：学号</a:t>
            </a:r>
            <a:r>
              <a:rPr lang="en-US" altLang="zh-CN" sz="2000" b="1" dirty="0">
                <a:latin typeface="+mj-ea"/>
                <a:ea typeface="+mj-ea"/>
              </a:rPr>
              <a:t>_</a:t>
            </a:r>
            <a:r>
              <a:rPr lang="zh-CN" altLang="en-US" sz="2000" b="1" dirty="0">
                <a:latin typeface="+mj-ea"/>
                <a:ea typeface="+mj-ea"/>
              </a:rPr>
              <a:t>姓名</a:t>
            </a:r>
            <a:r>
              <a:rPr lang="en-US" altLang="zh-CN" sz="2000" b="1" dirty="0">
                <a:latin typeface="+mj-ea"/>
                <a:ea typeface="+mj-ea"/>
              </a:rPr>
              <a:t>_</a:t>
            </a:r>
            <a:r>
              <a:rPr lang="zh-CN" altLang="en-US" sz="2000" b="1" dirty="0">
                <a:latin typeface="+mj-ea"/>
                <a:ea typeface="+mj-ea"/>
              </a:rPr>
              <a:t>数据库实验三，发送至：</a:t>
            </a:r>
            <a:endParaRPr lang="en-US" altLang="zh-CN" sz="20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563C1"/>
                </a:solidFill>
                <a:latin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hit_database_cs@163.com</a:t>
            </a:r>
            <a:r>
              <a:rPr lang="en-US" altLang="zh-CN" sz="2000" dirty="0">
                <a:solidFill>
                  <a:srgbClr val="0563C1"/>
                </a:solidFill>
                <a:latin typeface="+mj-ea"/>
              </a:rPr>
              <a:t>    </a:t>
            </a:r>
            <a:r>
              <a:rPr lang="zh-CN" altLang="en-US" sz="2000" dirty="0">
                <a:solidFill>
                  <a:srgbClr val="0563C1"/>
                </a:solidFill>
                <a:latin typeface="+mj-ea"/>
              </a:rPr>
              <a:t>（</a:t>
            </a:r>
            <a:r>
              <a:rPr lang="en-US" altLang="zh-CN" sz="2000" dirty="0">
                <a:solidFill>
                  <a:srgbClr val="0563C1"/>
                </a:solidFill>
                <a:latin typeface="+mj-ea"/>
              </a:rPr>
              <a:t>1</a:t>
            </a:r>
            <a:r>
              <a:rPr lang="zh-CN" altLang="en-US" sz="2000" dirty="0">
                <a:solidFill>
                  <a:srgbClr val="0563C1"/>
                </a:solidFill>
                <a:latin typeface="+mj-ea"/>
              </a:rPr>
              <a:t>班）</a:t>
            </a:r>
            <a:endParaRPr lang="en-US" altLang="zh-CN" sz="2000" dirty="0">
              <a:solidFill>
                <a:srgbClr val="0563C1"/>
              </a:solidFill>
              <a:latin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563C1"/>
                </a:solidFill>
                <a:latin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hit_database_cs2@163.com</a:t>
            </a:r>
            <a:r>
              <a:rPr lang="en-US" altLang="zh-CN" sz="2000" dirty="0">
                <a:solidFill>
                  <a:srgbClr val="0563C1"/>
                </a:solidFill>
                <a:latin typeface="+mj-ea"/>
              </a:rPr>
              <a:t>    </a:t>
            </a:r>
            <a:r>
              <a:rPr lang="zh-CN" altLang="en-US" sz="2000" dirty="0">
                <a:solidFill>
                  <a:srgbClr val="0563C1"/>
                </a:solidFill>
                <a:latin typeface="+mj-ea"/>
              </a:rPr>
              <a:t>（</a:t>
            </a:r>
            <a:r>
              <a:rPr lang="en-US" altLang="zh-CN" sz="2000" dirty="0">
                <a:solidFill>
                  <a:srgbClr val="0563C1"/>
                </a:solidFill>
                <a:latin typeface="+mj-ea"/>
              </a:rPr>
              <a:t>2</a:t>
            </a:r>
            <a:r>
              <a:rPr lang="zh-CN" altLang="en-US" sz="2000" dirty="0">
                <a:solidFill>
                  <a:srgbClr val="0563C1"/>
                </a:solidFill>
                <a:latin typeface="+mj-ea"/>
              </a:rPr>
              <a:t>班）</a:t>
            </a:r>
            <a:endParaRPr lang="en-US" altLang="zh-CN" sz="2000" dirty="0">
              <a:solidFill>
                <a:srgbClr val="0563C1"/>
              </a:solidFill>
              <a:latin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563C1"/>
                </a:solidFill>
                <a:latin typeface="+mj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hit_database_cs3@163.com</a:t>
            </a:r>
            <a:r>
              <a:rPr lang="en-US" altLang="zh-CN" sz="2000" dirty="0">
                <a:solidFill>
                  <a:srgbClr val="0563C1"/>
                </a:solidFill>
                <a:latin typeface="+mj-ea"/>
              </a:rPr>
              <a:t>    </a:t>
            </a:r>
            <a:r>
              <a:rPr lang="zh-CN" altLang="en-US" sz="2000" dirty="0">
                <a:solidFill>
                  <a:srgbClr val="0563C1"/>
                </a:solidFill>
                <a:latin typeface="+mj-ea"/>
              </a:rPr>
              <a:t>（</a:t>
            </a:r>
            <a:r>
              <a:rPr lang="en-US" altLang="zh-CN" sz="2000" dirty="0">
                <a:solidFill>
                  <a:srgbClr val="0563C1"/>
                </a:solidFill>
                <a:latin typeface="+mj-ea"/>
              </a:rPr>
              <a:t>3</a:t>
            </a:r>
            <a:r>
              <a:rPr lang="zh-CN" altLang="en-US" sz="2000" dirty="0">
                <a:solidFill>
                  <a:srgbClr val="0563C1"/>
                </a:solidFill>
                <a:latin typeface="+mj-ea"/>
              </a:rPr>
              <a:t>班）</a:t>
            </a:r>
            <a:endParaRPr lang="en-US" altLang="zh-CN" sz="2000" dirty="0">
              <a:solidFill>
                <a:srgbClr val="0563C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本实验重点考察的是数据库设计</a:t>
            </a:r>
            <a:endParaRPr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indent="342900">
              <a:lnSpc>
                <a:spcPct val="150000"/>
              </a:lnSpc>
            </a:pP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pPr indent="342900">
              <a:lnSpc>
                <a:spcPct val="150000"/>
              </a:lnSpc>
            </a:pP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DF478D0B-800F-4728-97E2-6B48D9B20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0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80"/>
    </mc:Choice>
    <mc:Fallback xmlns="">
      <p:transition spd="slow" advTm="60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81660-FCFD-495F-93C5-63415391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1EDF1-0982-4A2F-B5B3-8CEBF8E9E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1019A-7E90-41C0-81C4-6AC7DDF8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09" y="505190"/>
            <a:ext cx="5952381" cy="5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9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淘宝网chenying0907出品 6"/>
          <p:cNvSpPr txBox="1"/>
          <p:nvPr/>
        </p:nvSpPr>
        <p:spPr>
          <a:xfrm>
            <a:off x="1626124" y="1055491"/>
            <a:ext cx="20856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grpSp>
        <p:nvGrpSpPr>
          <p:cNvPr id="2" name="淘宝网chenying0907出品 1"/>
          <p:cNvGrpSpPr/>
          <p:nvPr/>
        </p:nvGrpSpPr>
        <p:grpSpPr>
          <a:xfrm>
            <a:off x="899592" y="2267524"/>
            <a:ext cx="3744416" cy="516255"/>
            <a:chOff x="5463" y="3075"/>
            <a:chExt cx="8134" cy="1084"/>
          </a:xfrm>
        </p:grpSpPr>
        <p:sp>
          <p:nvSpPr>
            <p:cNvPr id="9" name="圆角淘宝网chenying0907出品 8"/>
            <p:cNvSpPr/>
            <p:nvPr/>
          </p:nvSpPr>
          <p:spPr>
            <a:xfrm>
              <a:off x="5463" y="3075"/>
              <a:ext cx="8135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实验目的</a:t>
              </a:r>
            </a:p>
          </p:txBody>
        </p:sp>
        <p:sp>
          <p:nvSpPr>
            <p:cNvPr id="10" name="淘宝网chenying0907出品 9"/>
            <p:cNvSpPr/>
            <p:nvPr/>
          </p:nvSpPr>
          <p:spPr>
            <a:xfrm>
              <a:off x="5775" y="3223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endParaRPr lang="zh-CN" altLang="en-US" sz="21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淘宝网chenying0907出品 2"/>
          <p:cNvGrpSpPr/>
          <p:nvPr/>
        </p:nvGrpSpPr>
        <p:grpSpPr>
          <a:xfrm>
            <a:off x="924413" y="3061032"/>
            <a:ext cx="3744416" cy="516255"/>
            <a:chOff x="5463" y="4740"/>
            <a:chExt cx="8134" cy="1084"/>
          </a:xfrm>
        </p:grpSpPr>
        <p:sp>
          <p:nvSpPr>
            <p:cNvPr id="17" name="圆角淘宝网chenying0907出品 16"/>
            <p:cNvSpPr/>
            <p:nvPr/>
          </p:nvSpPr>
          <p:spPr>
            <a:xfrm>
              <a:off x="5463" y="4740"/>
              <a:ext cx="8135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实验内容</a:t>
              </a:r>
            </a:p>
          </p:txBody>
        </p:sp>
        <p:sp>
          <p:nvSpPr>
            <p:cNvPr id="18" name="淘宝网chenying0907出品 17"/>
            <p:cNvSpPr/>
            <p:nvPr/>
          </p:nvSpPr>
          <p:spPr>
            <a:xfrm>
              <a:off x="5775" y="4888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zh-CN" altLang="en-US" sz="21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淘宝网chenying0907出品 3"/>
          <p:cNvGrpSpPr/>
          <p:nvPr/>
        </p:nvGrpSpPr>
        <p:grpSpPr>
          <a:xfrm>
            <a:off x="924413" y="3819884"/>
            <a:ext cx="3744417" cy="516255"/>
            <a:chOff x="5463" y="6405"/>
            <a:chExt cx="8824" cy="1084"/>
          </a:xfrm>
        </p:grpSpPr>
        <p:sp>
          <p:nvSpPr>
            <p:cNvPr id="19" name="圆角淘宝网chenying0907出品 18"/>
            <p:cNvSpPr/>
            <p:nvPr/>
          </p:nvSpPr>
          <p:spPr>
            <a:xfrm>
              <a:off x="5463" y="6405"/>
              <a:ext cx="8824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补充内容</a:t>
              </a:r>
            </a:p>
          </p:txBody>
        </p:sp>
        <p:sp>
          <p:nvSpPr>
            <p:cNvPr id="20" name="淘宝网chenying0907出品 19"/>
            <p:cNvSpPr/>
            <p:nvPr/>
          </p:nvSpPr>
          <p:spPr>
            <a:xfrm>
              <a:off x="5775" y="6554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zh-CN" altLang="en-US" sz="21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淘宝网chenying0907出品 4"/>
          <p:cNvGrpSpPr/>
          <p:nvPr/>
        </p:nvGrpSpPr>
        <p:grpSpPr>
          <a:xfrm>
            <a:off x="899592" y="4600485"/>
            <a:ext cx="3744416" cy="516255"/>
            <a:chOff x="5463" y="8070"/>
            <a:chExt cx="8134" cy="1084"/>
          </a:xfrm>
        </p:grpSpPr>
        <p:sp>
          <p:nvSpPr>
            <p:cNvPr id="21" name="圆角淘宝网chenying0907出品 20"/>
            <p:cNvSpPr/>
            <p:nvPr/>
          </p:nvSpPr>
          <p:spPr>
            <a:xfrm>
              <a:off x="5463" y="8070"/>
              <a:ext cx="8135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检查方式</a:t>
              </a:r>
            </a:p>
          </p:txBody>
        </p:sp>
        <p:sp>
          <p:nvSpPr>
            <p:cNvPr id="22" name="淘宝网chenying0907出品 21"/>
            <p:cNvSpPr/>
            <p:nvPr/>
          </p:nvSpPr>
          <p:spPr>
            <a:xfrm>
              <a:off x="5775" y="8219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zh-CN" altLang="en-US" sz="21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淘宝网chenying0907出品 1">
            <a:extLst>
              <a:ext uri="{FF2B5EF4-FFF2-40B4-BE49-F238E27FC236}">
                <a16:creationId xmlns:a16="http://schemas.microsoft.com/office/drawing/2014/main" id="{37A5AEB1-D34A-4474-8871-2FD9376DEAFE}"/>
              </a:ext>
            </a:extLst>
          </p:cNvPr>
          <p:cNvGrpSpPr/>
          <p:nvPr/>
        </p:nvGrpSpPr>
        <p:grpSpPr>
          <a:xfrm>
            <a:off x="4827451" y="3300063"/>
            <a:ext cx="3601250" cy="412526"/>
            <a:chOff x="5775" y="3075"/>
            <a:chExt cx="7823" cy="108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4" name="圆角淘宝网chenying0907出品 8">
              <a:extLst>
                <a:ext uri="{FF2B5EF4-FFF2-40B4-BE49-F238E27FC236}">
                  <a16:creationId xmlns:a16="http://schemas.microsoft.com/office/drawing/2014/main" id="{A3024869-1609-432D-8581-1F31318E94B4}"/>
                </a:ext>
              </a:extLst>
            </p:cNvPr>
            <p:cNvSpPr/>
            <p:nvPr/>
          </p:nvSpPr>
          <p:spPr>
            <a:xfrm>
              <a:off x="6089" y="3075"/>
              <a:ext cx="7509" cy="1084"/>
            </a:xfrm>
            <a:prstGeom prst="roundRect">
              <a:avLst/>
            </a:prstGeom>
            <a:grpFill/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数据库设计步骤</a:t>
              </a:r>
            </a:p>
          </p:txBody>
        </p:sp>
        <p:sp>
          <p:nvSpPr>
            <p:cNvPr id="25" name="淘宝网chenying0907出品 9">
              <a:extLst>
                <a:ext uri="{FF2B5EF4-FFF2-40B4-BE49-F238E27FC236}">
                  <a16:creationId xmlns:a16="http://schemas.microsoft.com/office/drawing/2014/main" id="{9F9AFD0B-B8BD-42DE-8E13-19E983540E8A}"/>
                </a:ext>
              </a:extLst>
            </p:cNvPr>
            <p:cNvSpPr/>
            <p:nvPr/>
          </p:nvSpPr>
          <p:spPr>
            <a:xfrm>
              <a:off x="5775" y="3223"/>
              <a:ext cx="787" cy="787"/>
            </a:xfrm>
            <a:prstGeom prst="ellipse">
              <a:avLst/>
            </a:prstGeom>
            <a:grpFill/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淘宝网chenying0907出品 1">
            <a:extLst>
              <a:ext uri="{FF2B5EF4-FFF2-40B4-BE49-F238E27FC236}">
                <a16:creationId xmlns:a16="http://schemas.microsoft.com/office/drawing/2014/main" id="{7BCC1CFE-82ED-42C6-8011-5C409A5377D1}"/>
              </a:ext>
            </a:extLst>
          </p:cNvPr>
          <p:cNvGrpSpPr/>
          <p:nvPr/>
        </p:nvGrpSpPr>
        <p:grpSpPr>
          <a:xfrm>
            <a:off x="4827451" y="3893498"/>
            <a:ext cx="3601250" cy="412526"/>
            <a:chOff x="5775" y="3075"/>
            <a:chExt cx="7823" cy="108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0" name="圆角淘宝网chenying0907出品 8">
              <a:extLst>
                <a:ext uri="{FF2B5EF4-FFF2-40B4-BE49-F238E27FC236}">
                  <a16:creationId xmlns:a16="http://schemas.microsoft.com/office/drawing/2014/main" id="{A9C36A6F-CF98-46E8-A051-5FC86DF729DB}"/>
                </a:ext>
              </a:extLst>
            </p:cNvPr>
            <p:cNvSpPr/>
            <p:nvPr/>
          </p:nvSpPr>
          <p:spPr>
            <a:xfrm>
              <a:off x="6089" y="3075"/>
              <a:ext cx="7509" cy="1084"/>
            </a:xfrm>
            <a:prstGeom prst="roundRect">
              <a:avLst/>
            </a:prstGeom>
            <a:grpFill/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运用</a:t>
              </a: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ER</a:t>
              </a:r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图建模步骤</a:t>
              </a:r>
            </a:p>
          </p:txBody>
        </p:sp>
        <p:sp>
          <p:nvSpPr>
            <p:cNvPr id="31" name="淘宝网chenying0907出品 9">
              <a:extLst>
                <a:ext uri="{FF2B5EF4-FFF2-40B4-BE49-F238E27FC236}">
                  <a16:creationId xmlns:a16="http://schemas.microsoft.com/office/drawing/2014/main" id="{B606CA52-2EA5-414E-9F2E-B93A52F3052A}"/>
                </a:ext>
              </a:extLst>
            </p:cNvPr>
            <p:cNvSpPr/>
            <p:nvPr/>
          </p:nvSpPr>
          <p:spPr>
            <a:xfrm>
              <a:off x="5775" y="3223"/>
              <a:ext cx="787" cy="787"/>
            </a:xfrm>
            <a:prstGeom prst="ellipse">
              <a:avLst/>
            </a:prstGeom>
            <a:grpFill/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2" name="淘宝网chenying0907出品 1">
            <a:extLst>
              <a:ext uri="{FF2B5EF4-FFF2-40B4-BE49-F238E27FC236}">
                <a16:creationId xmlns:a16="http://schemas.microsoft.com/office/drawing/2014/main" id="{B311C89F-272B-4CFD-8D26-69B793B3CB5E}"/>
              </a:ext>
            </a:extLst>
          </p:cNvPr>
          <p:cNvGrpSpPr/>
          <p:nvPr/>
        </p:nvGrpSpPr>
        <p:grpSpPr>
          <a:xfrm>
            <a:off x="4827451" y="4495196"/>
            <a:ext cx="3601250" cy="412526"/>
            <a:chOff x="5775" y="3075"/>
            <a:chExt cx="7823" cy="108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3" name="圆角淘宝网chenying0907出品 8">
              <a:extLst>
                <a:ext uri="{FF2B5EF4-FFF2-40B4-BE49-F238E27FC236}">
                  <a16:creationId xmlns:a16="http://schemas.microsoft.com/office/drawing/2014/main" id="{C0CC136D-A723-43D7-BD96-BB36280FB683}"/>
                </a:ext>
              </a:extLst>
            </p:cNvPr>
            <p:cNvSpPr/>
            <p:nvPr/>
          </p:nvSpPr>
          <p:spPr>
            <a:xfrm>
              <a:off x="6089" y="3075"/>
              <a:ext cx="7509" cy="1084"/>
            </a:xfrm>
            <a:prstGeom prst="roundRect">
              <a:avLst/>
            </a:prstGeom>
            <a:grpFill/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ER</a:t>
              </a:r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图</a:t>
              </a: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Wingdings" panose="05000000000000000000" pitchFamily="2" charset="2"/>
                </a:rPr>
                <a:t>LDM</a:t>
              </a:r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Wingdings" panose="05000000000000000000" pitchFamily="2" charset="2"/>
                </a:rPr>
                <a:t>图</a:t>
              </a: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Wingdings" panose="05000000000000000000" pitchFamily="2" charset="2"/>
                </a:rPr>
                <a:t>PDM</a:t>
              </a:r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Wingdings" panose="05000000000000000000" pitchFamily="2" charset="2"/>
                </a:rPr>
                <a:t>图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淘宝网chenying0907出品 9">
              <a:extLst>
                <a:ext uri="{FF2B5EF4-FFF2-40B4-BE49-F238E27FC236}">
                  <a16:creationId xmlns:a16="http://schemas.microsoft.com/office/drawing/2014/main" id="{B7368F61-BBDF-4DA5-8E9A-8EF44B04F05A}"/>
                </a:ext>
              </a:extLst>
            </p:cNvPr>
            <p:cNvSpPr/>
            <p:nvPr/>
          </p:nvSpPr>
          <p:spPr>
            <a:xfrm>
              <a:off x="5775" y="3223"/>
              <a:ext cx="787" cy="787"/>
            </a:xfrm>
            <a:prstGeom prst="ellipse">
              <a:avLst/>
            </a:prstGeom>
            <a:grpFill/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淘宝网chenying0907出品 1">
            <a:extLst>
              <a:ext uri="{FF2B5EF4-FFF2-40B4-BE49-F238E27FC236}">
                <a16:creationId xmlns:a16="http://schemas.microsoft.com/office/drawing/2014/main" id="{E5ADD6F1-C304-422A-A06A-81D62FB1376B}"/>
              </a:ext>
            </a:extLst>
          </p:cNvPr>
          <p:cNvGrpSpPr/>
          <p:nvPr/>
        </p:nvGrpSpPr>
        <p:grpSpPr>
          <a:xfrm>
            <a:off x="4827451" y="5116740"/>
            <a:ext cx="3601250" cy="412526"/>
            <a:chOff x="5775" y="3075"/>
            <a:chExt cx="7823" cy="108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5" name="圆角淘宝网chenying0907出品 8">
              <a:extLst>
                <a:ext uri="{FF2B5EF4-FFF2-40B4-BE49-F238E27FC236}">
                  <a16:creationId xmlns:a16="http://schemas.microsoft.com/office/drawing/2014/main" id="{4F7AEDC1-AF67-49DD-87D3-ECC1D2553021}"/>
                </a:ext>
              </a:extLst>
            </p:cNvPr>
            <p:cNvSpPr/>
            <p:nvPr/>
          </p:nvSpPr>
          <p:spPr>
            <a:xfrm>
              <a:off x="6089" y="3075"/>
              <a:ext cx="7509" cy="1084"/>
            </a:xfrm>
            <a:prstGeom prst="roundRect">
              <a:avLst/>
            </a:prstGeom>
            <a:grpFill/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常见问题</a:t>
              </a:r>
            </a:p>
          </p:txBody>
        </p:sp>
        <p:sp>
          <p:nvSpPr>
            <p:cNvPr id="36" name="淘宝网chenying0907出品 9">
              <a:extLst>
                <a:ext uri="{FF2B5EF4-FFF2-40B4-BE49-F238E27FC236}">
                  <a16:creationId xmlns:a16="http://schemas.microsoft.com/office/drawing/2014/main" id="{7C5C052D-0219-4CD8-8269-51B5249DDCAC}"/>
                </a:ext>
              </a:extLst>
            </p:cNvPr>
            <p:cNvSpPr/>
            <p:nvPr/>
          </p:nvSpPr>
          <p:spPr>
            <a:xfrm>
              <a:off x="5775" y="3223"/>
              <a:ext cx="787" cy="787"/>
            </a:xfrm>
            <a:prstGeom prst="ellipse">
              <a:avLst/>
            </a:prstGeom>
            <a:grpFill/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7"/>
    </mc:Choice>
    <mc:Fallback xmlns="">
      <p:transition spd="slow" advTm="2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4DAA2-66E8-4DEE-88DF-C16C7CDE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BC3D35-EA4D-4A3A-BDDA-E4BFD0BC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4A5EF9-7D17-4FF7-84BD-B76C04DD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45" y="0"/>
            <a:ext cx="8104910" cy="685800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E5251A0-99B1-4933-9C05-1C0D94DBB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62"/>
    </mc:Choice>
    <mc:Fallback xmlns="">
      <p:transition spd="slow" advTm="17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4DAA2-66E8-4DEE-88DF-C16C7CDE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BC3D35-EA4D-4A3A-BDDA-E4BFD0BC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D9D9FC-52FC-4012-BCF7-E05F41662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501"/>
            <a:ext cx="9144000" cy="5234997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B641A92-CBED-4135-A4D2-8E7D5ACC3C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54"/>
    </mc:Choice>
    <mc:Fallback xmlns="">
      <p:transition spd="slow" advTm="115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49AA00-D7F8-4FAC-99C0-4BCB094C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04" y="1709739"/>
            <a:ext cx="4802684" cy="1719261"/>
          </a:xfrm>
        </p:spPr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60F468-9911-42A4-BE76-9816352B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5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实验目的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1043608" y="1772816"/>
            <a:ext cx="6984776" cy="23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j-lt"/>
              </a:rPr>
              <a:t>掌握数据库设计方法</a:t>
            </a: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ym typeface="+mn-ea"/>
              </a:rPr>
              <a:t>掌握</a:t>
            </a:r>
            <a:r>
              <a:rPr lang="zh-CN" altLang="zh-CN" sz="2000" dirty="0">
                <a:sym typeface="+mn-ea"/>
              </a:rPr>
              <a:t>使用高级语言开发</a:t>
            </a:r>
            <a:r>
              <a:rPr lang="zh-CN" altLang="en-US" sz="2000" dirty="0">
                <a:sym typeface="+mn-ea"/>
              </a:rPr>
              <a:t>小型管理信息系统的基本步骤</a:t>
            </a:r>
            <a:endParaRPr lang="en-US" altLang="zh-CN" sz="20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*</a:t>
            </a:r>
            <a:r>
              <a:rPr lang="zh-CN" altLang="en-US" sz="2000" dirty="0"/>
              <a:t>了解概念模型、逻辑数据模型和物理数据模型之间的关系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58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7"/>
    </mc:Choice>
    <mc:Fallback xmlns="">
      <p:transition spd="slow" advTm="390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实验内容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971600" y="1859797"/>
            <a:ext cx="7272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ym typeface="+mn-ea"/>
              </a:rPr>
              <a:t>1. </a:t>
            </a:r>
            <a:r>
              <a:rPr lang="zh-CN" altLang="en-US" sz="2000" dirty="0">
                <a:sym typeface="+mn-ea"/>
              </a:rPr>
              <a:t>设计一个小型管理信息系统（电商、疫情、微信，</a:t>
            </a:r>
            <a:r>
              <a:rPr lang="en-US" altLang="zh-CN" sz="2000" dirty="0">
                <a:sym typeface="+mn-ea"/>
              </a:rPr>
              <a:t>3</a:t>
            </a:r>
            <a:r>
              <a:rPr lang="zh-CN" altLang="en-US" sz="2000" dirty="0">
                <a:sym typeface="+mn-ea"/>
              </a:rPr>
              <a:t>选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），绘制</a:t>
            </a:r>
            <a:r>
              <a:rPr lang="en-US" altLang="zh-CN" sz="2000" dirty="0">
                <a:sym typeface="+mn-ea"/>
              </a:rPr>
              <a:t>E-R</a:t>
            </a:r>
            <a:r>
              <a:rPr lang="zh-CN" altLang="en-US" sz="2000" dirty="0">
                <a:sym typeface="+mn-ea"/>
              </a:rPr>
              <a:t>图</a:t>
            </a:r>
          </a:p>
          <a:p>
            <a:endParaRPr lang="zh-CN" altLang="en-US" sz="2000" dirty="0">
              <a:sym typeface="+mn-ea"/>
            </a:endParaRPr>
          </a:p>
          <a:p>
            <a:r>
              <a:rPr lang="en-US" altLang="zh-CN" sz="2000" dirty="0">
                <a:sym typeface="+mn-ea"/>
              </a:rPr>
              <a:t>2. </a:t>
            </a:r>
            <a:r>
              <a:rPr lang="zh-CN" altLang="en-US" sz="2000" dirty="0">
                <a:sym typeface="+mn-ea"/>
              </a:rPr>
              <a:t>使用高级语言实现这个管理信息系统</a:t>
            </a:r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latin typeface="+mj-lt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814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0"/>
    </mc:Choice>
    <mc:Fallback xmlns="">
      <p:transition spd="slow" advTm="449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实验内容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基本功能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971600" y="1859797"/>
            <a:ext cx="72728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ea"/>
              </a:rPr>
              <a:t>选题范围（</a:t>
            </a:r>
            <a:r>
              <a:rPr lang="en-US" altLang="zh-CN" sz="2000" dirty="0">
                <a:sym typeface="+mn-ea"/>
              </a:rPr>
              <a:t>3</a:t>
            </a:r>
            <a:r>
              <a:rPr lang="zh-CN" altLang="en-US" sz="2000" dirty="0">
                <a:sym typeface="+mn-ea"/>
              </a:rPr>
              <a:t>选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）：电商、疫情、微信</a:t>
            </a:r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r>
              <a:rPr lang="zh-CN" altLang="en-US" sz="2000" dirty="0">
                <a:sym typeface="+mn-ea"/>
              </a:rPr>
              <a:t>至少实现以下基本功能：</a:t>
            </a:r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latin typeface="+mj-lt"/>
              <a:sym typeface="+mn-ea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1D88C00-F18C-4F27-84A6-2F73C47D4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32549"/>
              </p:ext>
            </p:extLst>
          </p:nvPr>
        </p:nvGraphicFramePr>
        <p:xfrm>
          <a:off x="1043608" y="3064481"/>
          <a:ext cx="6696744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663">
                  <a:extLst>
                    <a:ext uri="{9D8B030D-6E8A-4147-A177-3AD203B41FA5}">
                      <a16:colId xmlns:a16="http://schemas.microsoft.com/office/drawing/2014/main" val="228027186"/>
                    </a:ext>
                  </a:extLst>
                </a:gridCol>
                <a:gridCol w="5405081">
                  <a:extLst>
                    <a:ext uri="{9D8B030D-6E8A-4147-A177-3AD203B41FA5}">
                      <a16:colId xmlns:a16="http://schemas.microsoft.com/office/drawing/2014/main" val="1181260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题目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基本功能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39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电商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订单管理、用户管理、商品的增删改查、登录安全、购物车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疫情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全国疫情动态查询、患者状态更新维护、同行程查询、病例分布、轨迹查询、登录管理、用户管理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264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微信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朋友圈、评论管理、消息、群消息、好友增删改查、登录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34361"/>
                  </a:ext>
                </a:extLst>
              </a:tr>
            </a:tbl>
          </a:graphicData>
        </a:graphic>
      </p:graphicFrame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96849B9-AD4B-45CF-A355-C8D718AB63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59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8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64"/>
    </mc:Choice>
    <mc:Fallback>
      <p:transition spd="slow" advTm="28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实验内容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基本要求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796861" y="1666141"/>
            <a:ext cx="7491702" cy="6416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/>
              <a:t>该系统的</a:t>
            </a:r>
            <a:r>
              <a:rPr lang="en-US" altLang="zh-CN" dirty="0"/>
              <a:t>E-R</a:t>
            </a:r>
            <a:r>
              <a:rPr lang="zh-CN" altLang="zh-CN" dirty="0"/>
              <a:t>图</a:t>
            </a:r>
            <a:r>
              <a:rPr lang="zh-CN" altLang="zh-CN" dirty="0">
                <a:solidFill>
                  <a:srgbClr val="FF0000"/>
                </a:solidFill>
              </a:rPr>
              <a:t>至少</a:t>
            </a:r>
            <a:r>
              <a:rPr lang="zh-CN" altLang="zh-CN" dirty="0"/>
              <a:t>包括</a:t>
            </a:r>
            <a:r>
              <a:rPr lang="en-US" altLang="zh-CN" dirty="0"/>
              <a:t>8</a:t>
            </a:r>
            <a:r>
              <a:rPr lang="zh-CN" altLang="zh-CN" dirty="0"/>
              <a:t>个实体和</a:t>
            </a:r>
            <a:r>
              <a:rPr lang="en-US" altLang="zh-CN" dirty="0"/>
              <a:t>7</a:t>
            </a:r>
            <a:r>
              <a:rPr lang="zh-CN" altLang="zh-CN" dirty="0"/>
              <a:t>个联系（必须有</a:t>
            </a:r>
            <a:r>
              <a:rPr lang="en-US" altLang="zh-CN" dirty="0"/>
              <a:t>1:1</a:t>
            </a:r>
            <a:r>
              <a:rPr lang="zh-CN" altLang="zh-CN" dirty="0"/>
              <a:t>联系、</a:t>
            </a:r>
            <a:r>
              <a:rPr lang="en-US" altLang="zh-CN" dirty="0"/>
              <a:t>1:n</a:t>
            </a:r>
            <a:r>
              <a:rPr lang="zh-CN" altLang="zh-CN" dirty="0"/>
              <a:t>联系、</a:t>
            </a:r>
            <a:r>
              <a:rPr lang="en-US" altLang="zh-CN" dirty="0"/>
              <a:t>m:n</a:t>
            </a:r>
            <a:r>
              <a:rPr lang="zh-CN" altLang="zh-CN" dirty="0"/>
              <a:t>联系）。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/>
              <a:t>在设计的关系中需要体现</a:t>
            </a:r>
            <a:r>
              <a:rPr lang="zh-CN" altLang="zh-CN" u="sng" dirty="0"/>
              <a:t>关系完整性约束</a:t>
            </a:r>
            <a:r>
              <a:rPr lang="zh-CN" altLang="zh-CN" dirty="0"/>
              <a:t>：主键约束、外键约束，空值约束。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/>
              <a:t>对几个常用的查询创建</a:t>
            </a:r>
            <a:r>
              <a:rPr lang="zh-CN" altLang="zh-CN" u="sng" dirty="0"/>
              <a:t>视图</a:t>
            </a:r>
            <a:r>
              <a:rPr lang="zh-CN" altLang="zh-CN" dirty="0"/>
              <a:t>、并且在数据库中为常用的属性（非主键）建立</a:t>
            </a:r>
            <a:r>
              <a:rPr lang="zh-CN" altLang="zh-CN" u="sng" dirty="0"/>
              <a:t>索引</a:t>
            </a:r>
            <a:r>
              <a:rPr lang="zh-CN" altLang="zh-CN" dirty="0"/>
              <a:t>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/>
              <a:t>该系统功能必须包括：</a:t>
            </a:r>
            <a:r>
              <a:rPr lang="zh-CN" altLang="en-US" dirty="0"/>
              <a:t>实现</a:t>
            </a:r>
            <a:r>
              <a:rPr lang="zh-CN" altLang="zh-CN" dirty="0"/>
              <a:t>插入、删除、</a:t>
            </a:r>
            <a:r>
              <a:rPr lang="zh-CN" altLang="en-US" dirty="0"/>
              <a:t>修改、</a:t>
            </a:r>
            <a:r>
              <a:rPr lang="zh-CN" altLang="zh-CN" dirty="0"/>
              <a:t>查询</a:t>
            </a:r>
            <a:r>
              <a:rPr lang="zh-CN" altLang="en-US" dirty="0"/>
              <a:t>（</a:t>
            </a:r>
            <a:r>
              <a:rPr lang="zh-CN" altLang="zh-CN" dirty="0"/>
              <a:t>连接、嵌套、分组</a:t>
            </a:r>
            <a:r>
              <a:rPr lang="zh-CN" altLang="en-US" dirty="0"/>
              <a:t>）</a:t>
            </a:r>
            <a:r>
              <a:rPr lang="zh-CN" altLang="zh-CN" dirty="0"/>
              <a:t>。其中插入</a:t>
            </a:r>
            <a:r>
              <a:rPr lang="zh-CN" altLang="en-US" dirty="0"/>
              <a:t>、</a:t>
            </a:r>
            <a:r>
              <a:rPr lang="zh-CN" altLang="zh-CN" dirty="0"/>
              <a:t>删除</a:t>
            </a:r>
            <a:r>
              <a:rPr lang="zh-CN" altLang="en-US" dirty="0"/>
              <a:t>、修改</a:t>
            </a:r>
            <a:r>
              <a:rPr lang="zh-CN" altLang="zh-CN" dirty="0"/>
              <a:t>操作需体现关系表的完整性约束，例如插入空值、重复值时需给予提示或警告等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至少提供</a:t>
            </a:r>
            <a:r>
              <a:rPr lang="zh-CN" altLang="zh-CN" dirty="0"/>
              <a:t>单表的增、删、改以及多个表的连接查询、嵌套查询、分组查询</a:t>
            </a:r>
            <a:r>
              <a:rPr lang="zh-CN" altLang="en-US" dirty="0">
                <a:solidFill>
                  <a:srgbClr val="FF0000"/>
                </a:solidFill>
              </a:rPr>
              <a:t>图形界面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zh-CN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000" dirty="0">
              <a:latin typeface="+mj-lt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25180D4E-0873-47D7-B3D5-C87F581869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546"/>
    </mc:Choice>
    <mc:Fallback xmlns="">
      <p:transition spd="slow" advTm="229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实验内容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附加题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79B8-9DF9-4476-A29B-E06AF721E785}"/>
              </a:ext>
            </a:extLst>
          </p:cNvPr>
          <p:cNvSpPr txBox="1"/>
          <p:nvPr/>
        </p:nvSpPr>
        <p:spPr>
          <a:xfrm>
            <a:off x="971600" y="1988840"/>
            <a:ext cx="7491702" cy="3092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绘制</a:t>
            </a:r>
            <a:r>
              <a:rPr lang="en-US" altLang="zh-CN" dirty="0"/>
              <a:t>LDM</a:t>
            </a:r>
            <a:r>
              <a:rPr lang="zh-CN" altLang="en-US" dirty="0"/>
              <a:t>、</a:t>
            </a:r>
            <a:r>
              <a:rPr lang="en-US" altLang="zh-CN" dirty="0"/>
              <a:t>PDM</a:t>
            </a:r>
            <a:r>
              <a:rPr lang="zh-CN" altLang="en-US" dirty="0"/>
              <a:t>图（可用数据库设计工具直接生成），并完成实验报告中附加题的部分；</a:t>
            </a:r>
            <a:endParaRPr lang="en-US" altLang="zh-CN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/>
              <a:t>提供功能完备的系统和友好的用户界面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设计</a:t>
            </a:r>
            <a:r>
              <a:rPr lang="zh-CN" altLang="zh-CN" dirty="0"/>
              <a:t>事务管理、触发器等。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000" dirty="0">
              <a:latin typeface="+mj-lt"/>
            </a:endParaRPr>
          </a:p>
        </p:txBody>
      </p:sp>
      <p:sp>
        <p:nvSpPr>
          <p:cNvPr id="3" name="卷形: 垂直 2">
            <a:extLst>
              <a:ext uri="{FF2B5EF4-FFF2-40B4-BE49-F238E27FC236}">
                <a16:creationId xmlns:a16="http://schemas.microsoft.com/office/drawing/2014/main" id="{23360831-7B37-4217-8AA6-F1C6F07BB30A}"/>
              </a:ext>
            </a:extLst>
          </p:cNvPr>
          <p:cNvSpPr/>
          <p:nvPr/>
        </p:nvSpPr>
        <p:spPr>
          <a:xfrm>
            <a:off x="549272" y="4365104"/>
            <a:ext cx="1800200" cy="179630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同学们可选择完成其中的</a:t>
            </a:r>
            <a:r>
              <a:rPr lang="en-US" altLang="zh-CN" dirty="0"/>
              <a:t>0-3</a:t>
            </a:r>
            <a:r>
              <a:rPr lang="zh-CN" altLang="en-US" dirty="0"/>
              <a:t>个</a:t>
            </a:r>
            <a:endParaRPr lang="zh-CN" altLang="zh-CN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20D8B9A0-9E87-427A-AC7B-BDD173A6D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8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61"/>
    </mc:Choice>
    <mc:Fallback>
      <p:transition spd="slow" advTm="62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07375" y="1671766"/>
            <a:ext cx="7571456" cy="19159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100" b="1" dirty="0">
                <a:solidFill>
                  <a:schemeClr val="accent6"/>
                </a:solidFill>
                <a:sym typeface="+mn-ea"/>
              </a:rPr>
              <a:t>数据库设计的四个过程</a:t>
            </a:r>
            <a:r>
              <a:rPr lang="en-US" altLang="zh-CN" sz="2100" b="1" dirty="0">
                <a:solidFill>
                  <a:schemeClr val="accent6"/>
                </a:solidFill>
                <a:sym typeface="+mn-ea"/>
              </a:rPr>
              <a:t>:</a:t>
            </a:r>
            <a:endParaRPr lang="zh-CN" altLang="en-US" sz="2100" b="1" dirty="0">
              <a:solidFill>
                <a:schemeClr val="accent6"/>
              </a:solidFill>
              <a:sym typeface="+mn-ea"/>
            </a:endParaRPr>
          </a:p>
          <a:p>
            <a:r>
              <a:rPr lang="zh-CN" altLang="en-US" sz="2100" b="1" dirty="0">
                <a:solidFill>
                  <a:schemeClr val="accent6"/>
                </a:solidFill>
                <a:sym typeface="+mn-ea"/>
              </a:rPr>
              <a:t>       </a:t>
            </a:r>
            <a:endParaRPr lang="zh-CN" altLang="en-US" sz="2100" dirty="0">
              <a:sym typeface="+mn-ea"/>
            </a:endParaRPr>
          </a:p>
          <a:p>
            <a:endParaRPr lang="zh-CN" altLang="en-US" sz="2100" dirty="0">
              <a:sym typeface="+mn-ea"/>
            </a:endParaRPr>
          </a:p>
          <a:p>
            <a:endParaRPr lang="zh-CN" altLang="en-US" sz="1350" dirty="0">
              <a:sym typeface="+mn-ea"/>
            </a:endParaRPr>
          </a:p>
          <a:p>
            <a:endParaRPr lang="zh-CN" altLang="en-US" sz="2100" dirty="0">
              <a:sym typeface="+mn-ea"/>
            </a:endParaRPr>
          </a:p>
          <a:p>
            <a:pPr marL="257209" indent="-257209">
              <a:buFont typeface="Arial" panose="020B0604020202020204" pitchFamily="34" charset="0"/>
              <a:buChar char="•"/>
            </a:pPr>
            <a:endParaRPr lang="zh-CN" altLang="en-US" sz="2100" dirty="0"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 rot="21439215">
            <a:off x="3139832" y="4500645"/>
            <a:ext cx="726959" cy="735753"/>
          </a:xfrm>
          <a:prstGeom prst="roundRect">
            <a:avLst>
              <a:gd name="adj" fmla="val 18567"/>
            </a:avLst>
          </a:prstGeom>
          <a:solidFill>
            <a:srgbClr val="69A35B"/>
          </a:solidFill>
          <a:ln w="12700" cap="flat" cmpd="sng" algn="ctr">
            <a:solidFill>
              <a:srgbClr val="69A35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 lnSpcReduction="10000"/>
          </a:bodyPr>
          <a:lstStyle/>
          <a:p>
            <a:pPr algn="ctr"/>
            <a:r>
              <a:rPr lang="en-US" altLang="zh-CN" sz="4051" dirty="0">
                <a:solidFill>
                  <a:sysClr val="window" lastClr="FFFFFF"/>
                </a:solidFill>
                <a:sym typeface="Arial" panose="020B0604020202020204" pitchFamily="34" charset="0"/>
              </a:rPr>
              <a:t>1</a:t>
            </a:r>
            <a:endParaRPr lang="zh-CN" altLang="en-US" sz="4051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18" name="直接箭头连接符 17"/>
          <p:cNvCxnSpPr/>
          <p:nvPr>
            <p:custDataLst>
              <p:tags r:id="rId3"/>
            </p:custDataLst>
          </p:nvPr>
        </p:nvCxnSpPr>
        <p:spPr>
          <a:xfrm>
            <a:off x="3883593" y="4695473"/>
            <a:ext cx="874021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标题 1"/>
          <p:cNvSpPr txBox="1"/>
          <p:nvPr>
            <p:custDataLst>
              <p:tags r:id="rId4"/>
            </p:custDataLst>
          </p:nvPr>
        </p:nvSpPr>
        <p:spPr>
          <a:xfrm>
            <a:off x="4827054" y="4532280"/>
            <a:ext cx="2559005" cy="282937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350" b="1" spc="225">
                <a:solidFill>
                  <a:srgbClr val="69A35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需求分析</a:t>
            </a:r>
          </a:p>
        </p:txBody>
      </p:sp>
      <p:sp>
        <p:nvSpPr>
          <p:cNvPr id="20" name="标题 1"/>
          <p:cNvSpPr txBox="1"/>
          <p:nvPr>
            <p:custDataLst>
              <p:tags r:id="rId5"/>
            </p:custDataLst>
          </p:nvPr>
        </p:nvSpPr>
        <p:spPr>
          <a:xfrm>
            <a:off x="4827140" y="4819387"/>
            <a:ext cx="2559005" cy="280426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900" spc="113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收集需求和理解需求</a:t>
            </a: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 rot="21439215">
            <a:off x="3309132" y="3780259"/>
            <a:ext cx="726959" cy="735753"/>
          </a:xfrm>
          <a:prstGeom prst="roundRect">
            <a:avLst>
              <a:gd name="adj" fmla="val 18567"/>
            </a:avLst>
          </a:prstGeom>
          <a:solidFill>
            <a:srgbClr val="1AA3AA"/>
          </a:solidFill>
          <a:ln w="12700" cap="flat" cmpd="sng" algn="ctr">
            <a:solidFill>
              <a:srgbClr val="1AA3A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ysClr val="window" lastClr="FFFFFF"/>
                </a:solidFill>
                <a:sym typeface="Arial" panose="020B0604020202020204" pitchFamily="34" charset="0"/>
              </a:rPr>
              <a:t>2</a:t>
            </a:r>
            <a:endParaRPr lang="zh-CN" altLang="en-US" sz="3600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7"/>
            </p:custDataLst>
          </p:nvPr>
        </p:nvCxnSpPr>
        <p:spPr>
          <a:xfrm>
            <a:off x="4034969" y="3949106"/>
            <a:ext cx="874021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标题 1"/>
          <p:cNvSpPr txBox="1"/>
          <p:nvPr>
            <p:custDataLst>
              <p:tags r:id="rId8"/>
            </p:custDataLst>
          </p:nvPr>
        </p:nvSpPr>
        <p:spPr>
          <a:xfrm>
            <a:off x="4971285" y="3777814"/>
            <a:ext cx="2559005" cy="282937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350" b="1" spc="225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概念数据库设计</a:t>
            </a:r>
          </a:p>
        </p:txBody>
      </p:sp>
      <p:sp>
        <p:nvSpPr>
          <p:cNvPr id="23" name="标题 1"/>
          <p:cNvSpPr txBox="1"/>
          <p:nvPr>
            <p:custDataLst>
              <p:tags r:id="rId9"/>
            </p:custDataLst>
          </p:nvPr>
        </p:nvSpPr>
        <p:spPr>
          <a:xfrm>
            <a:off x="4978517" y="4073019"/>
            <a:ext cx="2551972" cy="280426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900" spc="113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建立概念模型，</a:t>
            </a:r>
            <a:r>
              <a:rPr lang="en-US" altLang="zh-CN" sz="900" spc="113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“E-R</a:t>
            </a:r>
            <a:r>
              <a:rPr lang="zh-CN" altLang="en-US" sz="900" spc="113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图</a:t>
            </a:r>
            <a:r>
              <a:rPr lang="en-US" altLang="zh-CN" sz="900" spc="113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/IDEF1x</a:t>
            </a:r>
            <a:r>
              <a:rPr lang="zh-CN" altLang="en-US" sz="900" spc="113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图</a:t>
            </a:r>
            <a:r>
              <a:rPr lang="en-US" altLang="zh-CN" sz="900" spc="113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”</a:t>
            </a:r>
          </a:p>
        </p:txBody>
      </p:sp>
      <p:sp>
        <p:nvSpPr>
          <p:cNvPr id="11" name="圆角矩形 10"/>
          <p:cNvSpPr/>
          <p:nvPr>
            <p:custDataLst>
              <p:tags r:id="rId10"/>
            </p:custDataLst>
          </p:nvPr>
        </p:nvSpPr>
        <p:spPr>
          <a:xfrm rot="21439215">
            <a:off x="3043604" y="3066742"/>
            <a:ext cx="726959" cy="735753"/>
          </a:xfrm>
          <a:prstGeom prst="roundRect">
            <a:avLst>
              <a:gd name="adj" fmla="val 18567"/>
            </a:avLst>
          </a:prstGeom>
          <a:solidFill>
            <a:srgbClr val="3498DB"/>
          </a:solidFill>
          <a:ln w="12700" cap="flat" cmpd="sng" algn="ctr">
            <a:solidFill>
              <a:srgbClr val="3498D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ysClr val="window" lastClr="FFFFFF"/>
                </a:solidFill>
                <a:sym typeface="Arial" panose="020B0604020202020204" pitchFamily="34" charset="0"/>
              </a:rPr>
              <a:t>3</a:t>
            </a:r>
            <a:endParaRPr lang="zh-CN" altLang="en-US" sz="3600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11"/>
            </p:custDataLst>
          </p:nvPr>
        </p:nvCxnSpPr>
        <p:spPr>
          <a:xfrm>
            <a:off x="3763514" y="3220157"/>
            <a:ext cx="874021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标题 1"/>
          <p:cNvSpPr txBox="1"/>
          <p:nvPr>
            <p:custDataLst>
              <p:tags r:id="rId12"/>
            </p:custDataLst>
          </p:nvPr>
        </p:nvSpPr>
        <p:spPr>
          <a:xfrm>
            <a:off x="4699830" y="3048866"/>
            <a:ext cx="2559005" cy="282937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350" b="1" spc="225">
                <a:solidFill>
                  <a:srgbClr val="3498D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逻辑数据库设计</a:t>
            </a:r>
          </a:p>
        </p:txBody>
      </p:sp>
      <p:sp>
        <p:nvSpPr>
          <p:cNvPr id="26" name="标题 1"/>
          <p:cNvSpPr txBox="1"/>
          <p:nvPr>
            <p:custDataLst>
              <p:tags r:id="rId13"/>
            </p:custDataLst>
          </p:nvPr>
        </p:nvSpPr>
        <p:spPr>
          <a:xfrm>
            <a:off x="4707061" y="3344071"/>
            <a:ext cx="2552431" cy="280426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900" spc="113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建立逻辑模型，</a:t>
            </a:r>
            <a:r>
              <a:rPr lang="en-US" altLang="zh-CN" sz="900" spc="113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“</a:t>
            </a:r>
            <a:r>
              <a:rPr lang="zh-CN" altLang="en-US" sz="900" spc="113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关系模式</a:t>
            </a:r>
            <a:r>
              <a:rPr lang="en-US" altLang="zh-CN" sz="900" spc="113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”</a:t>
            </a:r>
          </a:p>
        </p:txBody>
      </p:sp>
      <p:sp>
        <p:nvSpPr>
          <p:cNvPr id="10" name="圆角矩形 9"/>
          <p:cNvSpPr/>
          <p:nvPr>
            <p:custDataLst>
              <p:tags r:id="rId14"/>
            </p:custDataLst>
          </p:nvPr>
        </p:nvSpPr>
        <p:spPr>
          <a:xfrm rot="21116664">
            <a:off x="2803099" y="2343518"/>
            <a:ext cx="726959" cy="735753"/>
          </a:xfrm>
          <a:prstGeom prst="roundRect">
            <a:avLst>
              <a:gd name="adj" fmla="val 18567"/>
            </a:avLst>
          </a:prstGeom>
          <a:solidFill>
            <a:srgbClr val="1F74AD"/>
          </a:solidFill>
          <a:ln w="12700" cap="flat" cmpd="sng" algn="ctr">
            <a:solidFill>
              <a:srgbClr val="1F74AD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 lnSpcReduction="10000"/>
          </a:bodyPr>
          <a:lstStyle/>
          <a:p>
            <a:pPr algn="ctr"/>
            <a:r>
              <a:rPr lang="en-US" altLang="zh-CN" sz="4051" dirty="0">
                <a:solidFill>
                  <a:sysClr val="window" lastClr="FFFFFF"/>
                </a:solidFill>
                <a:sym typeface="Arial" panose="020B0604020202020204" pitchFamily="34" charset="0"/>
              </a:rPr>
              <a:t>4</a:t>
            </a:r>
            <a:endParaRPr lang="zh-CN" altLang="en-US" sz="4051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15"/>
            </p:custDataLst>
          </p:nvPr>
        </p:nvCxnSpPr>
        <p:spPr>
          <a:xfrm>
            <a:off x="3499203" y="2423091"/>
            <a:ext cx="874021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标题 1"/>
          <p:cNvSpPr txBox="1"/>
          <p:nvPr>
            <p:custDataLst>
              <p:tags r:id="rId16"/>
            </p:custDataLst>
          </p:nvPr>
        </p:nvSpPr>
        <p:spPr>
          <a:xfrm>
            <a:off x="4435519" y="2251800"/>
            <a:ext cx="2437952" cy="282937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350" b="1" spc="225">
                <a:solidFill>
                  <a:srgbClr val="1F74A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物理数据库设计</a:t>
            </a:r>
          </a:p>
        </p:txBody>
      </p:sp>
      <p:sp>
        <p:nvSpPr>
          <p:cNvPr id="29" name="标题 1"/>
          <p:cNvSpPr txBox="1"/>
          <p:nvPr>
            <p:custDataLst>
              <p:tags r:id="rId17"/>
            </p:custDataLst>
          </p:nvPr>
        </p:nvSpPr>
        <p:spPr>
          <a:xfrm>
            <a:off x="4442750" y="2547005"/>
            <a:ext cx="2430722" cy="280426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900" spc="113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建立物理模型</a:t>
            </a:r>
            <a:r>
              <a:rPr lang="en-US" altLang="zh-CN" sz="900" spc="113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“Create Table”</a:t>
            </a:r>
          </a:p>
        </p:txBody>
      </p:sp>
      <p:sp>
        <p:nvSpPr>
          <p:cNvPr id="2" name="圆角矩形 1"/>
          <p:cNvSpPr/>
          <p:nvPr>
            <p:custDataLst>
              <p:tags r:id="rId18"/>
            </p:custDataLst>
          </p:nvPr>
        </p:nvSpPr>
        <p:spPr>
          <a:xfrm>
            <a:off x="1883132" y="3342371"/>
            <a:ext cx="469372" cy="909412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19"/>
            </p:custDataLst>
          </p:nvPr>
        </p:nvSpPr>
        <p:spPr>
          <a:xfrm>
            <a:off x="1888404" y="4185542"/>
            <a:ext cx="205354" cy="1030795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>
            <p:custDataLst>
              <p:tags r:id="rId20"/>
            </p:custDataLst>
          </p:nvPr>
        </p:nvSpPr>
        <p:spPr>
          <a:xfrm rot="20318279">
            <a:off x="2191980" y="4168938"/>
            <a:ext cx="205354" cy="309559"/>
          </a:xfrm>
          <a:prstGeom prst="roundRect">
            <a:avLst>
              <a:gd name="adj" fmla="val 29625"/>
            </a:avLst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>
            <p:custDataLst>
              <p:tags r:id="rId21"/>
            </p:custDataLst>
          </p:nvPr>
        </p:nvSpPr>
        <p:spPr>
          <a:xfrm>
            <a:off x="2226141" y="4360743"/>
            <a:ext cx="210596" cy="847573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>
            <p:custDataLst>
              <p:tags r:id="rId22"/>
            </p:custDataLst>
          </p:nvPr>
        </p:nvSpPr>
        <p:spPr>
          <a:xfrm rot="3224468">
            <a:off x="2355089" y="2755009"/>
            <a:ext cx="187005" cy="888914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>
            <p:custDataLst>
              <p:tags r:id="rId23"/>
            </p:custDataLst>
          </p:nvPr>
        </p:nvSpPr>
        <p:spPr>
          <a:xfrm rot="3531662">
            <a:off x="2550422" y="2863801"/>
            <a:ext cx="187059" cy="888914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24"/>
            </p:custDataLst>
          </p:nvPr>
        </p:nvSpPr>
        <p:spPr>
          <a:xfrm>
            <a:off x="1884928" y="2793158"/>
            <a:ext cx="526248" cy="526248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8C28257-D4DB-4B01-BB7E-A5835A0F437B}"/>
              </a:ext>
            </a:extLst>
          </p:cNvPr>
          <p:cNvCxnSpPr/>
          <p:nvPr/>
        </p:nvCxnSpPr>
        <p:spPr>
          <a:xfrm>
            <a:off x="1449372" y="1462190"/>
            <a:ext cx="76946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淘宝网chenying0907出品 4">
            <a:extLst>
              <a:ext uri="{FF2B5EF4-FFF2-40B4-BE49-F238E27FC236}">
                <a16:creationId xmlns:a16="http://schemas.microsoft.com/office/drawing/2014/main" id="{D04E088D-B4E7-450D-867E-1D7CE7BA7C53}"/>
              </a:ext>
            </a:extLst>
          </p:cNvPr>
          <p:cNvSpPr txBox="1"/>
          <p:nvPr/>
        </p:nvSpPr>
        <p:spPr>
          <a:xfrm>
            <a:off x="1626124" y="1055491"/>
            <a:ext cx="74104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补充知识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一、数据库设计的步骤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A0BFDB0-417B-4A0E-8341-6FB18FA394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" y="857251"/>
            <a:ext cx="1341938" cy="78889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1_1"/>
  <p:tag name="KSO_WM_UNIT_ID" val="diagram160193_3*m_h_i*1_1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1_2"/>
  <p:tag name="KSO_WM_UNIT_ID" val="diagram160193_3*m_h_i*1_1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a"/>
  <p:tag name="KSO_WM_UNIT_INDEX" val="1_1_1"/>
  <p:tag name="KSO_WM_UNIT_ID" val="diagram160193_3*m_h_a*1_1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8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f"/>
  <p:tag name="KSO_WM_UNIT_INDEX" val="1_1_1"/>
  <p:tag name="KSO_WM_UNIT_ID" val="diagram160193_3*m_h_f*1_1_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2_1"/>
  <p:tag name="KSO_WM_UNIT_ID" val="diagram160193_3*m_h_i*1_2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2_2"/>
  <p:tag name="KSO_WM_UNIT_ID" val="diagram160193_3*m_h_i*1_2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a"/>
  <p:tag name="KSO_WM_UNIT_INDEX" val="1_2_1"/>
  <p:tag name="KSO_WM_UNIT_ID" val="diagram160193_3*m_h_a*1_2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7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f"/>
  <p:tag name="KSO_WM_UNIT_INDEX" val="1_2_1"/>
  <p:tag name="KSO_WM_UNIT_ID" val="diagram160193_3*m_h_f*1_2_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3_1"/>
  <p:tag name="KSO_WM_UNIT_ID" val="diagram160193_3*m_h_i*1_3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3_2"/>
  <p:tag name="KSO_WM_UNIT_ID" val="diagram160193_3*m_h_i*1_3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a"/>
  <p:tag name="KSO_WM_UNIT_INDEX" val="1_3_1"/>
  <p:tag name="KSO_WM_UNIT_ID" val="diagram160193_3*m_h_a*1_3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6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f"/>
  <p:tag name="KSO_WM_UNIT_INDEX" val="1_3_1"/>
  <p:tag name="KSO_WM_UNIT_ID" val="diagram160193_3*m_h_f*1_3_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4_1"/>
  <p:tag name="KSO_WM_UNIT_ID" val="diagram160193_3*m_h_i*1_4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4_2"/>
  <p:tag name="KSO_WM_UNIT_ID" val="diagram160193_3*m_h_i*1_4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a"/>
  <p:tag name="KSO_WM_UNIT_INDEX" val="1_4_1"/>
  <p:tag name="KSO_WM_UNIT_ID" val="diagram160193_3*m_h_a*1_4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5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f"/>
  <p:tag name="KSO_WM_UNIT_INDEX" val="1_4_1"/>
  <p:tag name="KSO_WM_UNIT_ID" val="diagram160193_3*m_h_f*1_4_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7"/>
  <p:tag name="KSO_WM_UNIT_ID" val="diagram160193_3*m_i*1_7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1"/>
  <p:tag name="KSO_WM_UNIT_ID" val="diagram160193_3*m_i*1_1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2"/>
  <p:tag name="KSO_WM_UNIT_ID" val="diagram160193_3*m_i*1_2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3"/>
  <p:tag name="KSO_WM_UNIT_ID" val="diagram160193_3*m_i*1_3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4"/>
  <p:tag name="KSO_WM_UNIT_ID" val="diagram160193_3*m_i*1_4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5"/>
  <p:tag name="KSO_WM_UNIT_ID" val="diagram160193_3*m_i*1_5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6"/>
  <p:tag name="KSO_WM_UNIT_ID" val="diagram160193_3*m_i*1_6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6.4|3.9|1.6|4.7|0.8|0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15649</TotalTime>
  <Words>1308</Words>
  <Application>Microsoft Office PowerPoint</Application>
  <PresentationFormat>全屏显示(4:3)</PresentationFormat>
  <Paragraphs>232</Paragraphs>
  <Slides>32</Slides>
  <Notes>31</Notes>
  <HiddenSlides>0</HiddenSlides>
  <MMClips>21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 Light</vt:lpstr>
      <vt:lpstr>华文细黑</vt:lpstr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CodeBlock教程</dc:title>
  <dc:creator>dell</dc:creator>
  <cp:lastModifiedBy>房 敏</cp:lastModifiedBy>
  <cp:revision>649</cp:revision>
  <dcterms:created xsi:type="dcterms:W3CDTF">2017-03-28T01:28:00Z</dcterms:created>
  <dcterms:modified xsi:type="dcterms:W3CDTF">2020-04-08T08:52:34Z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